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67" r:id="rId1"/>
    <p:sldMasterId id="2147483754" r:id="rId2"/>
    <p:sldMasterId id="2147483740" r:id="rId3"/>
    <p:sldMasterId id="2147483673" r:id="rId4"/>
    <p:sldMasterId id="2147483716" r:id="rId5"/>
    <p:sldMasterId id="2147483728" r:id="rId6"/>
  </p:sldMasterIdLst>
  <p:notesMasterIdLst>
    <p:notesMasterId r:id="rId115"/>
  </p:notesMasterIdLst>
  <p:handoutMasterIdLst>
    <p:handoutMasterId r:id="rId116"/>
  </p:handoutMasterIdLst>
  <p:sldIdLst>
    <p:sldId id="923" r:id="rId7"/>
    <p:sldId id="837" r:id="rId8"/>
    <p:sldId id="929" r:id="rId9"/>
    <p:sldId id="930" r:id="rId10"/>
    <p:sldId id="931" r:id="rId11"/>
    <p:sldId id="932" r:id="rId12"/>
    <p:sldId id="838" r:id="rId13"/>
    <p:sldId id="654" r:id="rId14"/>
    <p:sldId id="960" r:id="rId15"/>
    <p:sldId id="969" r:id="rId16"/>
    <p:sldId id="996" r:id="rId17"/>
    <p:sldId id="979" r:id="rId18"/>
    <p:sldId id="970" r:id="rId19"/>
    <p:sldId id="971" r:id="rId20"/>
    <p:sldId id="972" r:id="rId21"/>
    <p:sldId id="957" r:id="rId22"/>
    <p:sldId id="968" r:id="rId23"/>
    <p:sldId id="961" r:id="rId24"/>
    <p:sldId id="762" r:id="rId25"/>
    <p:sldId id="967" r:id="rId26"/>
    <p:sldId id="924" r:id="rId27"/>
    <p:sldId id="958" r:id="rId28"/>
    <p:sldId id="980" r:id="rId29"/>
    <p:sldId id="763" r:id="rId30"/>
    <p:sldId id="973" r:id="rId31"/>
    <p:sldId id="974" r:id="rId32"/>
    <p:sldId id="962" r:id="rId33"/>
    <p:sldId id="963" r:id="rId34"/>
    <p:sldId id="964" r:id="rId35"/>
    <p:sldId id="965" r:id="rId36"/>
    <p:sldId id="975" r:id="rId37"/>
    <p:sldId id="926" r:id="rId38"/>
    <p:sldId id="995" r:id="rId39"/>
    <p:sldId id="976" r:id="rId40"/>
    <p:sldId id="978" r:id="rId41"/>
    <p:sldId id="764" r:id="rId42"/>
    <p:sldId id="765" r:id="rId43"/>
    <p:sldId id="990" r:id="rId44"/>
    <p:sldId id="999" r:id="rId45"/>
    <p:sldId id="991" r:id="rId46"/>
    <p:sldId id="982" r:id="rId47"/>
    <p:sldId id="766" r:id="rId48"/>
    <p:sldId id="772" r:id="rId49"/>
    <p:sldId id="984" r:id="rId50"/>
    <p:sldId id="983" r:id="rId51"/>
    <p:sldId id="1011" r:id="rId52"/>
    <p:sldId id="989" r:id="rId53"/>
    <p:sldId id="985" r:id="rId54"/>
    <p:sldId id="986" r:id="rId55"/>
    <p:sldId id="987" r:id="rId56"/>
    <p:sldId id="992" r:id="rId57"/>
    <p:sldId id="773" r:id="rId58"/>
    <p:sldId id="959" r:id="rId59"/>
    <p:sldId id="993" r:id="rId60"/>
    <p:sldId id="933" r:id="rId61"/>
    <p:sldId id="934" r:id="rId62"/>
    <p:sldId id="936" r:id="rId63"/>
    <p:sldId id="935" r:id="rId64"/>
    <p:sldId id="945" r:id="rId65"/>
    <p:sldId id="1012" r:id="rId66"/>
    <p:sldId id="948" r:id="rId67"/>
    <p:sldId id="949" r:id="rId68"/>
    <p:sldId id="950" r:id="rId69"/>
    <p:sldId id="946" r:id="rId70"/>
    <p:sldId id="1013" r:id="rId71"/>
    <p:sldId id="947" r:id="rId72"/>
    <p:sldId id="939" r:id="rId73"/>
    <p:sldId id="938" r:id="rId74"/>
    <p:sldId id="940" r:id="rId75"/>
    <p:sldId id="954" r:id="rId76"/>
    <p:sldId id="941" r:id="rId77"/>
    <p:sldId id="942" r:id="rId78"/>
    <p:sldId id="953" r:id="rId79"/>
    <p:sldId id="943" r:id="rId80"/>
    <p:sldId id="952" r:id="rId81"/>
    <p:sldId id="951" r:id="rId82"/>
    <p:sldId id="955" r:id="rId83"/>
    <p:sldId id="956" r:id="rId84"/>
    <p:sldId id="944" r:id="rId85"/>
    <p:sldId id="921" r:id="rId86"/>
    <p:sldId id="994" r:id="rId87"/>
    <p:sldId id="869" r:id="rId88"/>
    <p:sldId id="871" r:id="rId89"/>
    <p:sldId id="997" r:id="rId90"/>
    <p:sldId id="872" r:id="rId91"/>
    <p:sldId id="998" r:id="rId92"/>
    <p:sldId id="873" r:id="rId93"/>
    <p:sldId id="874" r:id="rId94"/>
    <p:sldId id="1000" r:id="rId95"/>
    <p:sldId id="1001" r:id="rId96"/>
    <p:sldId id="1006" r:id="rId97"/>
    <p:sldId id="1005" r:id="rId98"/>
    <p:sldId id="1003" r:id="rId99"/>
    <p:sldId id="1004" r:id="rId100"/>
    <p:sldId id="1002" r:id="rId101"/>
    <p:sldId id="1008" r:id="rId102"/>
    <p:sldId id="1007" r:id="rId103"/>
    <p:sldId id="1009" r:id="rId104"/>
    <p:sldId id="1010" r:id="rId105"/>
    <p:sldId id="1014" r:id="rId106"/>
    <p:sldId id="1015" r:id="rId107"/>
    <p:sldId id="1016" r:id="rId108"/>
    <p:sldId id="1017" r:id="rId109"/>
    <p:sldId id="1018" r:id="rId110"/>
    <p:sldId id="1019" r:id="rId111"/>
    <p:sldId id="919" r:id="rId112"/>
    <p:sldId id="696" r:id="rId113"/>
    <p:sldId id="920" r:id="rId114"/>
  </p:sldIdLst>
  <p:sldSz cx="9144000" cy="6858000" type="screen4x3"/>
  <p:notesSz cx="7023100" cy="9309100"/>
  <p:custDataLst>
    <p:tags r:id="rId117"/>
  </p:custDataLst>
  <p:defaultTextStyle>
    <a:defPPr>
      <a:defRPr lang="en-US"/>
    </a:defPPr>
    <a:lvl1pPr algn="l" rtl="0" fontAlgn="base">
      <a:spcBef>
        <a:spcPct val="0"/>
      </a:spcBef>
      <a:spcAft>
        <a:spcPct val="0"/>
      </a:spcAft>
      <a:defRPr kern="1200">
        <a:solidFill>
          <a:schemeClr val="tx1"/>
        </a:solidFill>
        <a:latin typeface="Georgia" pitchFamily="18" charset="0"/>
        <a:ea typeface="MS PGothic" pitchFamily="34" charset="-128"/>
        <a:cs typeface="+mn-cs"/>
      </a:defRPr>
    </a:lvl1pPr>
    <a:lvl2pPr marL="457200" algn="l" rtl="0" fontAlgn="base">
      <a:spcBef>
        <a:spcPct val="0"/>
      </a:spcBef>
      <a:spcAft>
        <a:spcPct val="0"/>
      </a:spcAft>
      <a:defRPr kern="1200">
        <a:solidFill>
          <a:schemeClr val="tx1"/>
        </a:solidFill>
        <a:latin typeface="Georgia" pitchFamily="18" charset="0"/>
        <a:ea typeface="MS PGothic" pitchFamily="34" charset="-128"/>
        <a:cs typeface="+mn-cs"/>
      </a:defRPr>
    </a:lvl2pPr>
    <a:lvl3pPr marL="914400" algn="l" rtl="0" fontAlgn="base">
      <a:spcBef>
        <a:spcPct val="0"/>
      </a:spcBef>
      <a:spcAft>
        <a:spcPct val="0"/>
      </a:spcAft>
      <a:defRPr kern="1200">
        <a:solidFill>
          <a:schemeClr val="tx1"/>
        </a:solidFill>
        <a:latin typeface="Georgia" pitchFamily="18" charset="0"/>
        <a:ea typeface="MS PGothic" pitchFamily="34" charset="-128"/>
        <a:cs typeface="+mn-cs"/>
      </a:defRPr>
    </a:lvl3pPr>
    <a:lvl4pPr marL="1371600" algn="l" rtl="0" fontAlgn="base">
      <a:spcBef>
        <a:spcPct val="0"/>
      </a:spcBef>
      <a:spcAft>
        <a:spcPct val="0"/>
      </a:spcAft>
      <a:defRPr kern="1200">
        <a:solidFill>
          <a:schemeClr val="tx1"/>
        </a:solidFill>
        <a:latin typeface="Georgia" pitchFamily="18" charset="0"/>
        <a:ea typeface="MS PGothic" pitchFamily="34" charset="-128"/>
        <a:cs typeface="+mn-cs"/>
      </a:defRPr>
    </a:lvl4pPr>
    <a:lvl5pPr marL="1828800" algn="l" rtl="0" fontAlgn="base">
      <a:spcBef>
        <a:spcPct val="0"/>
      </a:spcBef>
      <a:spcAft>
        <a:spcPct val="0"/>
      </a:spcAft>
      <a:defRPr kern="1200">
        <a:solidFill>
          <a:schemeClr val="tx1"/>
        </a:solidFill>
        <a:latin typeface="Georgia" pitchFamily="18" charset="0"/>
        <a:ea typeface="MS PGothic" pitchFamily="34" charset="-128"/>
        <a:cs typeface="+mn-cs"/>
      </a:defRPr>
    </a:lvl5pPr>
    <a:lvl6pPr marL="2286000" algn="l" defTabSz="914400" rtl="0" eaLnBrk="1" latinLnBrk="0" hangingPunct="1">
      <a:defRPr kern="1200">
        <a:solidFill>
          <a:schemeClr val="tx1"/>
        </a:solidFill>
        <a:latin typeface="Georgia" pitchFamily="18" charset="0"/>
        <a:ea typeface="MS PGothic" pitchFamily="34" charset="-128"/>
        <a:cs typeface="+mn-cs"/>
      </a:defRPr>
    </a:lvl6pPr>
    <a:lvl7pPr marL="2743200" algn="l" defTabSz="914400" rtl="0" eaLnBrk="1" latinLnBrk="0" hangingPunct="1">
      <a:defRPr kern="1200">
        <a:solidFill>
          <a:schemeClr val="tx1"/>
        </a:solidFill>
        <a:latin typeface="Georgia" pitchFamily="18" charset="0"/>
        <a:ea typeface="MS PGothic" pitchFamily="34" charset="-128"/>
        <a:cs typeface="+mn-cs"/>
      </a:defRPr>
    </a:lvl7pPr>
    <a:lvl8pPr marL="3200400" algn="l" defTabSz="914400" rtl="0" eaLnBrk="1" latinLnBrk="0" hangingPunct="1">
      <a:defRPr kern="1200">
        <a:solidFill>
          <a:schemeClr val="tx1"/>
        </a:solidFill>
        <a:latin typeface="Georgia" pitchFamily="18" charset="0"/>
        <a:ea typeface="MS PGothic" pitchFamily="34" charset="-128"/>
        <a:cs typeface="+mn-cs"/>
      </a:defRPr>
    </a:lvl8pPr>
    <a:lvl9pPr marL="3657600" algn="l" defTabSz="914400" rtl="0" eaLnBrk="1" latinLnBrk="0" hangingPunct="1">
      <a:defRPr kern="1200">
        <a:solidFill>
          <a:schemeClr val="tx1"/>
        </a:solidFill>
        <a:latin typeface="Georgia"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guide id="3" orient="horz" pos="2932" userDrawn="1">
          <p15:clr>
            <a:srgbClr val="A4A3A4"/>
          </p15:clr>
        </p15:guide>
        <p15:guide id="4"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0" autoAdjust="0"/>
    <p:restoredTop sz="95416" autoAdjust="0"/>
  </p:normalViewPr>
  <p:slideViewPr>
    <p:cSldViewPr>
      <p:cViewPr varScale="1">
        <p:scale>
          <a:sx n="89" d="100"/>
          <a:sy n="89" d="100"/>
        </p:scale>
        <p:origin x="1262"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66" d="100"/>
          <a:sy n="66" d="100"/>
        </p:scale>
        <p:origin x="-1636" y="-48"/>
      </p:cViewPr>
      <p:guideLst>
        <p:guide orient="horz" pos="2880"/>
        <p:guide pos="2160"/>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0.xml"/><Relationship Id="rId117" Type="http://schemas.openxmlformats.org/officeDocument/2006/relationships/tags" Target="tags/tag1.xml"/><Relationship Id="rId21" Type="http://schemas.openxmlformats.org/officeDocument/2006/relationships/slide" Target="slides/slide15.xml"/><Relationship Id="rId42" Type="http://schemas.openxmlformats.org/officeDocument/2006/relationships/slide" Target="slides/slide36.xml"/><Relationship Id="rId47" Type="http://schemas.openxmlformats.org/officeDocument/2006/relationships/slide" Target="slides/slide41.xml"/><Relationship Id="rId63" Type="http://schemas.openxmlformats.org/officeDocument/2006/relationships/slide" Target="slides/slide57.xml"/><Relationship Id="rId68" Type="http://schemas.openxmlformats.org/officeDocument/2006/relationships/slide" Target="slides/slide62.xml"/><Relationship Id="rId84" Type="http://schemas.openxmlformats.org/officeDocument/2006/relationships/slide" Target="slides/slide78.xml"/><Relationship Id="rId89" Type="http://schemas.openxmlformats.org/officeDocument/2006/relationships/slide" Target="slides/slide83.xml"/><Relationship Id="rId112" Type="http://schemas.openxmlformats.org/officeDocument/2006/relationships/slide" Target="slides/slide106.xml"/><Relationship Id="rId16" Type="http://schemas.openxmlformats.org/officeDocument/2006/relationships/slide" Target="slides/slide10.xml"/><Relationship Id="rId107" Type="http://schemas.openxmlformats.org/officeDocument/2006/relationships/slide" Target="slides/slide101.xml"/><Relationship Id="rId11" Type="http://schemas.openxmlformats.org/officeDocument/2006/relationships/slide" Target="slides/slide5.xml"/><Relationship Id="rId32" Type="http://schemas.openxmlformats.org/officeDocument/2006/relationships/slide" Target="slides/slide26.xml"/><Relationship Id="rId37" Type="http://schemas.openxmlformats.org/officeDocument/2006/relationships/slide" Target="slides/slide31.xml"/><Relationship Id="rId53" Type="http://schemas.openxmlformats.org/officeDocument/2006/relationships/slide" Target="slides/slide47.xml"/><Relationship Id="rId58" Type="http://schemas.openxmlformats.org/officeDocument/2006/relationships/slide" Target="slides/slide52.xml"/><Relationship Id="rId74" Type="http://schemas.openxmlformats.org/officeDocument/2006/relationships/slide" Target="slides/slide68.xml"/><Relationship Id="rId79" Type="http://schemas.openxmlformats.org/officeDocument/2006/relationships/slide" Target="slides/slide73.xml"/><Relationship Id="rId102" Type="http://schemas.openxmlformats.org/officeDocument/2006/relationships/slide" Target="slides/slide96.xml"/><Relationship Id="rId5" Type="http://schemas.openxmlformats.org/officeDocument/2006/relationships/slideMaster" Target="slideMasters/slideMaster5.xml"/><Relationship Id="rId61" Type="http://schemas.openxmlformats.org/officeDocument/2006/relationships/slide" Target="slides/slide55.xml"/><Relationship Id="rId82" Type="http://schemas.openxmlformats.org/officeDocument/2006/relationships/slide" Target="slides/slide76.xml"/><Relationship Id="rId90" Type="http://schemas.openxmlformats.org/officeDocument/2006/relationships/slide" Target="slides/slide84.xml"/><Relationship Id="rId95" Type="http://schemas.openxmlformats.org/officeDocument/2006/relationships/slide" Target="slides/slide89.xml"/><Relationship Id="rId19" Type="http://schemas.openxmlformats.org/officeDocument/2006/relationships/slide" Target="slides/slide1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slide" Target="slides/slide50.xml"/><Relationship Id="rId64" Type="http://schemas.openxmlformats.org/officeDocument/2006/relationships/slide" Target="slides/slide58.xml"/><Relationship Id="rId69" Type="http://schemas.openxmlformats.org/officeDocument/2006/relationships/slide" Target="slides/slide63.xml"/><Relationship Id="rId77" Type="http://schemas.openxmlformats.org/officeDocument/2006/relationships/slide" Target="slides/slide71.xml"/><Relationship Id="rId100" Type="http://schemas.openxmlformats.org/officeDocument/2006/relationships/slide" Target="slides/slide94.xml"/><Relationship Id="rId105" Type="http://schemas.openxmlformats.org/officeDocument/2006/relationships/slide" Target="slides/slide99.xml"/><Relationship Id="rId113" Type="http://schemas.openxmlformats.org/officeDocument/2006/relationships/slide" Target="slides/slide107.xml"/><Relationship Id="rId118" Type="http://schemas.openxmlformats.org/officeDocument/2006/relationships/presProps" Target="presProps.xml"/><Relationship Id="rId8" Type="http://schemas.openxmlformats.org/officeDocument/2006/relationships/slide" Target="slides/slide2.xml"/><Relationship Id="rId51" Type="http://schemas.openxmlformats.org/officeDocument/2006/relationships/slide" Target="slides/slide45.xml"/><Relationship Id="rId72" Type="http://schemas.openxmlformats.org/officeDocument/2006/relationships/slide" Target="slides/slide66.xml"/><Relationship Id="rId80" Type="http://schemas.openxmlformats.org/officeDocument/2006/relationships/slide" Target="slides/slide74.xml"/><Relationship Id="rId85" Type="http://schemas.openxmlformats.org/officeDocument/2006/relationships/slide" Target="slides/slide79.xml"/><Relationship Id="rId93" Type="http://schemas.openxmlformats.org/officeDocument/2006/relationships/slide" Target="slides/slide87.xml"/><Relationship Id="rId98" Type="http://schemas.openxmlformats.org/officeDocument/2006/relationships/slide" Target="slides/slide92.xml"/><Relationship Id="rId121" Type="http://schemas.openxmlformats.org/officeDocument/2006/relationships/tableStyles" Target="tableStyles.xml"/><Relationship Id="rId3" Type="http://schemas.openxmlformats.org/officeDocument/2006/relationships/slideMaster" Target="slideMasters/slideMaster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slide" Target="slides/slide53.xml"/><Relationship Id="rId67" Type="http://schemas.openxmlformats.org/officeDocument/2006/relationships/slide" Target="slides/slide61.xml"/><Relationship Id="rId103" Type="http://schemas.openxmlformats.org/officeDocument/2006/relationships/slide" Target="slides/slide97.xml"/><Relationship Id="rId108" Type="http://schemas.openxmlformats.org/officeDocument/2006/relationships/slide" Target="slides/slide102.xml"/><Relationship Id="rId116" Type="http://schemas.openxmlformats.org/officeDocument/2006/relationships/handoutMaster" Target="handoutMasters/handoutMaster1.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slide" Target="slides/slide56.xml"/><Relationship Id="rId70" Type="http://schemas.openxmlformats.org/officeDocument/2006/relationships/slide" Target="slides/slide64.xml"/><Relationship Id="rId75" Type="http://schemas.openxmlformats.org/officeDocument/2006/relationships/slide" Target="slides/slide69.xml"/><Relationship Id="rId83" Type="http://schemas.openxmlformats.org/officeDocument/2006/relationships/slide" Target="slides/slide77.xml"/><Relationship Id="rId88" Type="http://schemas.openxmlformats.org/officeDocument/2006/relationships/slide" Target="slides/slide82.xml"/><Relationship Id="rId91" Type="http://schemas.openxmlformats.org/officeDocument/2006/relationships/slide" Target="slides/slide85.xml"/><Relationship Id="rId96" Type="http://schemas.openxmlformats.org/officeDocument/2006/relationships/slide" Target="slides/slide90.xml"/><Relationship Id="rId111" Type="http://schemas.openxmlformats.org/officeDocument/2006/relationships/slide" Target="slides/slide105.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 Id="rId106" Type="http://schemas.openxmlformats.org/officeDocument/2006/relationships/slide" Target="slides/slide100.xml"/><Relationship Id="rId114" Type="http://schemas.openxmlformats.org/officeDocument/2006/relationships/slide" Target="slides/slide108.xml"/><Relationship Id="rId119" Type="http://schemas.openxmlformats.org/officeDocument/2006/relationships/viewProps" Target="viewProps.xml"/><Relationship Id="rId10" Type="http://schemas.openxmlformats.org/officeDocument/2006/relationships/slide" Target="slides/slide4.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slide" Target="slides/slide54.xml"/><Relationship Id="rId65" Type="http://schemas.openxmlformats.org/officeDocument/2006/relationships/slide" Target="slides/slide59.xml"/><Relationship Id="rId73" Type="http://schemas.openxmlformats.org/officeDocument/2006/relationships/slide" Target="slides/slide67.xml"/><Relationship Id="rId78" Type="http://schemas.openxmlformats.org/officeDocument/2006/relationships/slide" Target="slides/slide72.xml"/><Relationship Id="rId81" Type="http://schemas.openxmlformats.org/officeDocument/2006/relationships/slide" Target="slides/slide75.xml"/><Relationship Id="rId86" Type="http://schemas.openxmlformats.org/officeDocument/2006/relationships/slide" Target="slides/slide80.xml"/><Relationship Id="rId94" Type="http://schemas.openxmlformats.org/officeDocument/2006/relationships/slide" Target="slides/slide88.xml"/><Relationship Id="rId99" Type="http://schemas.openxmlformats.org/officeDocument/2006/relationships/slide" Target="slides/slide93.xml"/><Relationship Id="rId101" Type="http://schemas.openxmlformats.org/officeDocument/2006/relationships/slide" Target="slides/slide95.xml"/><Relationship Id="rId4" Type="http://schemas.openxmlformats.org/officeDocument/2006/relationships/slideMaster" Target="slideMasters/slideMaster4.xml"/><Relationship Id="rId9" Type="http://schemas.openxmlformats.org/officeDocument/2006/relationships/slide" Target="slides/slide3.xml"/><Relationship Id="rId13" Type="http://schemas.openxmlformats.org/officeDocument/2006/relationships/slide" Target="slides/slide7.xml"/><Relationship Id="rId18" Type="http://schemas.openxmlformats.org/officeDocument/2006/relationships/slide" Target="slides/slide12.xml"/><Relationship Id="rId39" Type="http://schemas.openxmlformats.org/officeDocument/2006/relationships/slide" Target="slides/slide33.xml"/><Relationship Id="rId109" Type="http://schemas.openxmlformats.org/officeDocument/2006/relationships/slide" Target="slides/slide103.xml"/><Relationship Id="rId34" Type="http://schemas.openxmlformats.org/officeDocument/2006/relationships/slide" Target="slides/slide28.xml"/><Relationship Id="rId50" Type="http://schemas.openxmlformats.org/officeDocument/2006/relationships/slide" Target="slides/slide44.xml"/><Relationship Id="rId55" Type="http://schemas.openxmlformats.org/officeDocument/2006/relationships/slide" Target="slides/slide49.xml"/><Relationship Id="rId76" Type="http://schemas.openxmlformats.org/officeDocument/2006/relationships/slide" Target="slides/slide70.xml"/><Relationship Id="rId97" Type="http://schemas.openxmlformats.org/officeDocument/2006/relationships/slide" Target="slides/slide91.xml"/><Relationship Id="rId104" Type="http://schemas.openxmlformats.org/officeDocument/2006/relationships/slide" Target="slides/slide98.xml"/><Relationship Id="rId120" Type="http://schemas.openxmlformats.org/officeDocument/2006/relationships/theme" Target="theme/theme1.xml"/><Relationship Id="rId7" Type="http://schemas.openxmlformats.org/officeDocument/2006/relationships/slide" Target="slides/slide1.xml"/><Relationship Id="rId71" Type="http://schemas.openxmlformats.org/officeDocument/2006/relationships/slide" Target="slides/slide65.xml"/><Relationship Id="rId92" Type="http://schemas.openxmlformats.org/officeDocument/2006/relationships/slide" Target="slides/slide86.xml"/><Relationship Id="rId2" Type="http://schemas.openxmlformats.org/officeDocument/2006/relationships/slideMaster" Target="slideMasters/slideMaster2.xml"/><Relationship Id="rId29" Type="http://schemas.openxmlformats.org/officeDocument/2006/relationships/slide" Target="slides/slide23.xml"/><Relationship Id="rId24" Type="http://schemas.openxmlformats.org/officeDocument/2006/relationships/slide" Target="slides/slide18.xml"/><Relationship Id="rId40" Type="http://schemas.openxmlformats.org/officeDocument/2006/relationships/slide" Target="slides/slide34.xml"/><Relationship Id="rId45" Type="http://schemas.openxmlformats.org/officeDocument/2006/relationships/slide" Target="slides/slide39.xml"/><Relationship Id="rId66" Type="http://schemas.openxmlformats.org/officeDocument/2006/relationships/slide" Target="slides/slide60.xml"/><Relationship Id="rId87" Type="http://schemas.openxmlformats.org/officeDocument/2006/relationships/slide" Target="slides/slide81.xml"/><Relationship Id="rId110" Type="http://schemas.openxmlformats.org/officeDocument/2006/relationships/slide" Target="slides/slide104.xml"/><Relationship Id="rId11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5"/>
            <a:ext cx="3043238" cy="465137"/>
          </a:xfrm>
          <a:prstGeom prst="rect">
            <a:avLst/>
          </a:prstGeom>
        </p:spPr>
        <p:txBody>
          <a:bodyPr vert="horz" lIns="93137" tIns="46567" rIns="93137" bIns="46567" rtlCol="0"/>
          <a:lstStyle>
            <a:lvl1pPr algn="l">
              <a:defRPr sz="1200"/>
            </a:lvl1pPr>
          </a:lstStyle>
          <a:p>
            <a:endParaRPr lang="en-US"/>
          </a:p>
        </p:txBody>
      </p:sp>
      <p:sp>
        <p:nvSpPr>
          <p:cNvPr id="3" name="Date Placeholder 2"/>
          <p:cNvSpPr>
            <a:spLocks noGrp="1"/>
          </p:cNvSpPr>
          <p:nvPr>
            <p:ph type="dt" sz="quarter" idx="1"/>
          </p:nvPr>
        </p:nvSpPr>
        <p:spPr>
          <a:xfrm>
            <a:off x="3978280" y="5"/>
            <a:ext cx="3043238" cy="465137"/>
          </a:xfrm>
          <a:prstGeom prst="rect">
            <a:avLst/>
          </a:prstGeom>
        </p:spPr>
        <p:txBody>
          <a:bodyPr vert="horz" lIns="93137" tIns="46567" rIns="93137" bIns="46567" rtlCol="0"/>
          <a:lstStyle>
            <a:lvl1pPr algn="r">
              <a:defRPr sz="1200"/>
            </a:lvl1pPr>
          </a:lstStyle>
          <a:p>
            <a:endParaRPr lang="en-US"/>
          </a:p>
        </p:txBody>
      </p:sp>
      <p:sp>
        <p:nvSpPr>
          <p:cNvPr id="4" name="Footer Placeholder 3"/>
          <p:cNvSpPr>
            <a:spLocks noGrp="1"/>
          </p:cNvSpPr>
          <p:nvPr>
            <p:ph type="ftr" sz="quarter" idx="2"/>
          </p:nvPr>
        </p:nvSpPr>
        <p:spPr>
          <a:xfrm>
            <a:off x="5" y="8842379"/>
            <a:ext cx="3043238" cy="465137"/>
          </a:xfrm>
          <a:prstGeom prst="rect">
            <a:avLst/>
          </a:prstGeom>
        </p:spPr>
        <p:txBody>
          <a:bodyPr vert="horz" lIns="93137" tIns="46567" rIns="93137" bIns="46567" rtlCol="0" anchor="b"/>
          <a:lstStyle>
            <a:lvl1pPr algn="l">
              <a:defRPr sz="1200"/>
            </a:lvl1pPr>
          </a:lstStyle>
          <a:p>
            <a:endParaRPr lang="en-US"/>
          </a:p>
        </p:txBody>
      </p:sp>
      <p:sp>
        <p:nvSpPr>
          <p:cNvPr id="5" name="Slide Number Placeholder 4"/>
          <p:cNvSpPr>
            <a:spLocks noGrp="1"/>
          </p:cNvSpPr>
          <p:nvPr>
            <p:ph type="sldNum" sz="quarter" idx="3"/>
          </p:nvPr>
        </p:nvSpPr>
        <p:spPr>
          <a:xfrm>
            <a:off x="3978280" y="8842379"/>
            <a:ext cx="3043238" cy="465137"/>
          </a:xfrm>
          <a:prstGeom prst="rect">
            <a:avLst/>
          </a:prstGeom>
        </p:spPr>
        <p:txBody>
          <a:bodyPr vert="horz" lIns="93137" tIns="46567" rIns="93137" bIns="46567" rtlCol="0" anchor="b"/>
          <a:lstStyle>
            <a:lvl1pPr algn="r">
              <a:defRPr sz="1200"/>
            </a:lvl1pPr>
          </a:lstStyle>
          <a:p>
            <a:fld id="{049AD0CA-7981-418F-9433-1E1218600097}" type="slidenum">
              <a:rPr lang="en-US" smtClean="0"/>
              <a:t>‹#›</a:t>
            </a:fld>
            <a:endParaRPr lang="en-US"/>
          </a:p>
        </p:txBody>
      </p:sp>
    </p:spTree>
    <p:extLst>
      <p:ext uri="{BB962C8B-B14F-4D97-AF65-F5344CB8AC3E}">
        <p14:creationId xmlns:p14="http://schemas.microsoft.com/office/powerpoint/2010/main" val="2655802567"/>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2"/>
            <a:ext cx="3043343" cy="465455"/>
          </a:xfrm>
          <a:prstGeom prst="rect">
            <a:avLst/>
          </a:prstGeom>
          <a:noFill/>
          <a:ln w="9525">
            <a:noFill/>
            <a:miter lim="800000"/>
          </a:ln>
        </p:spPr>
        <p:txBody>
          <a:bodyPr vert="horz" wrap="square" lIns="95026" tIns="47512" rIns="95026" bIns="47512" numCol="1" anchor="t" anchorCtr="0" compatLnSpc="1">
            <a:prstTxWarp prst="textNoShape">
              <a:avLst/>
            </a:prstTxWarp>
          </a:bodyPr>
          <a:lstStyle>
            <a:lvl1pPr>
              <a:defRPr sz="1300">
                <a:latin typeface="Calibri" pitchFamily="34" charset="0"/>
                <a:ea typeface="ＭＳ Ｐゴシック" pitchFamily="34" charset="-128"/>
                <a:cs typeface="+mn-cs"/>
              </a:defRPr>
            </a:lvl1pPr>
          </a:lstStyle>
          <a:p>
            <a:pPr>
              <a:defRPr/>
            </a:pPr>
            <a:endParaRPr lang="en-US"/>
          </a:p>
        </p:txBody>
      </p:sp>
      <p:sp>
        <p:nvSpPr>
          <p:cNvPr id="3" name="Date Placeholder 2"/>
          <p:cNvSpPr>
            <a:spLocks noGrp="1"/>
          </p:cNvSpPr>
          <p:nvPr>
            <p:ph type="dt" idx="1"/>
          </p:nvPr>
        </p:nvSpPr>
        <p:spPr bwMode="auto">
          <a:xfrm>
            <a:off x="3978135" y="2"/>
            <a:ext cx="3043343" cy="465455"/>
          </a:xfrm>
          <a:prstGeom prst="rect">
            <a:avLst/>
          </a:prstGeom>
          <a:noFill/>
          <a:ln w="9525">
            <a:noFill/>
            <a:miter lim="800000"/>
          </a:ln>
        </p:spPr>
        <p:txBody>
          <a:bodyPr vert="horz" wrap="square" lIns="95026" tIns="47512" rIns="95026" bIns="47512" numCol="1" anchor="t" anchorCtr="0" compatLnSpc="1">
            <a:prstTxWarp prst="textNoShape">
              <a:avLst/>
            </a:prstTxWarp>
          </a:bodyPr>
          <a:lstStyle>
            <a:lvl1pPr algn="r">
              <a:defRPr sz="1300">
                <a:latin typeface="Calibri" pitchFamily="34" charset="0"/>
              </a:defRPr>
            </a:lvl1pPr>
          </a:lstStyle>
          <a:p>
            <a:fld id="{399DE00E-F0B4-47A3-829C-C6A30437B6A9}" type="datetimeFigureOut">
              <a:rPr lang="en-US"/>
              <a:t>7/10/2017</a:t>
            </a:fld>
            <a:endParaRPr lang="en-US"/>
          </a:p>
        </p:txBody>
      </p:sp>
      <p:sp>
        <p:nvSpPr>
          <p:cNvPr id="4" name="Slide Image Placeholder 3"/>
          <p:cNvSpPr>
            <a:spLocks noGrp="1" noRot="1" noChangeAspect="1"/>
          </p:cNvSpPr>
          <p:nvPr>
            <p:ph type="sldImg" idx="2"/>
          </p:nvPr>
        </p:nvSpPr>
        <p:spPr bwMode="auto">
          <a:xfrm>
            <a:off x="1185863" y="700088"/>
            <a:ext cx="4654550" cy="3490912"/>
          </a:xfrm>
          <a:prstGeom prst="rect">
            <a:avLst/>
          </a:prstGeom>
          <a:noFill/>
          <a:ln w="12700">
            <a:solidFill>
              <a:srgbClr val="000000"/>
            </a:solidFill>
            <a:miter lim="800000"/>
          </a:ln>
        </p:spPr>
      </p:sp>
      <p:sp>
        <p:nvSpPr>
          <p:cNvPr id="5" name="Notes Placeholder 4"/>
          <p:cNvSpPr>
            <a:spLocks noGrp="1"/>
          </p:cNvSpPr>
          <p:nvPr>
            <p:ph type="body" sz="quarter" idx="3"/>
          </p:nvPr>
        </p:nvSpPr>
        <p:spPr bwMode="auto">
          <a:xfrm>
            <a:off x="702310" y="4421828"/>
            <a:ext cx="5618480" cy="4189095"/>
          </a:xfrm>
          <a:prstGeom prst="rect">
            <a:avLst/>
          </a:prstGeom>
          <a:noFill/>
          <a:ln w="9525">
            <a:noFill/>
            <a:miter lim="800000"/>
          </a:ln>
        </p:spPr>
        <p:txBody>
          <a:bodyPr vert="horz" wrap="square" lIns="95026" tIns="47512" rIns="95026" bIns="4751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bwMode="auto">
          <a:xfrm>
            <a:off x="0" y="8842035"/>
            <a:ext cx="3043343" cy="465455"/>
          </a:xfrm>
          <a:prstGeom prst="rect">
            <a:avLst/>
          </a:prstGeom>
          <a:noFill/>
          <a:ln w="9525">
            <a:noFill/>
            <a:miter lim="800000"/>
          </a:ln>
        </p:spPr>
        <p:txBody>
          <a:bodyPr vert="horz" wrap="square" lIns="95026" tIns="47512" rIns="95026" bIns="47512" numCol="1" anchor="b" anchorCtr="0" compatLnSpc="1">
            <a:prstTxWarp prst="textNoShape">
              <a:avLst/>
            </a:prstTxWarp>
          </a:bodyPr>
          <a:lstStyle>
            <a:lvl1pPr>
              <a:defRPr sz="1300">
                <a:latin typeface="Calibri" pitchFamily="34" charset="0"/>
                <a:ea typeface="ＭＳ Ｐゴシック" pitchFamily="34" charset="-128"/>
                <a:cs typeface="+mn-cs"/>
              </a:defRPr>
            </a:lvl1pPr>
          </a:lstStyle>
          <a:p>
            <a:pPr>
              <a:defRPr/>
            </a:pPr>
            <a:endParaRPr lang="en-US"/>
          </a:p>
        </p:txBody>
      </p:sp>
      <p:sp>
        <p:nvSpPr>
          <p:cNvPr id="7" name="Slide Number Placeholder 6"/>
          <p:cNvSpPr>
            <a:spLocks noGrp="1"/>
          </p:cNvSpPr>
          <p:nvPr>
            <p:ph type="sldNum" sz="quarter" idx="5"/>
          </p:nvPr>
        </p:nvSpPr>
        <p:spPr bwMode="auto">
          <a:xfrm>
            <a:off x="3978135" y="8842035"/>
            <a:ext cx="3043343" cy="465455"/>
          </a:xfrm>
          <a:prstGeom prst="rect">
            <a:avLst/>
          </a:prstGeom>
          <a:noFill/>
          <a:ln w="9525">
            <a:noFill/>
            <a:miter lim="800000"/>
          </a:ln>
        </p:spPr>
        <p:txBody>
          <a:bodyPr vert="horz" wrap="square" lIns="95026" tIns="47512" rIns="95026" bIns="47512" numCol="1" anchor="b" anchorCtr="0" compatLnSpc="1">
            <a:prstTxWarp prst="textNoShape">
              <a:avLst/>
            </a:prstTxWarp>
          </a:bodyPr>
          <a:lstStyle>
            <a:lvl1pPr algn="r">
              <a:defRPr sz="1300">
                <a:latin typeface="Calibri" pitchFamily="34" charset="0"/>
              </a:defRPr>
            </a:lvl1pPr>
          </a:lstStyle>
          <a:p>
            <a:fld id="{6E0B2445-4AD6-487A-8FB4-324FD3403AE1}" type="slidenum">
              <a:rPr lang="en-US"/>
              <a:t>‹#›</a:t>
            </a:fld>
            <a:endParaRPr lang="en-US"/>
          </a:p>
        </p:txBody>
      </p:sp>
    </p:spTree>
    <p:extLst>
      <p:ext uri="{BB962C8B-B14F-4D97-AF65-F5344CB8AC3E}">
        <p14:creationId xmlns:p14="http://schemas.microsoft.com/office/powerpoint/2010/main" val="3673254560"/>
      </p:ext>
    </p:extLst>
  </p:cSld>
  <p:clrMap bg1="lt1" tx1="dk1" bg2="lt2" tx2="dk2" accent1="accent1" accent2="accent2" accent3="accent3" accent4="accent4" accent5="accent5" accent6="accent6" hlink="hlink" folHlink="folHlink"/>
  <p:hf sldNum="0" hdr="0" dt="0"/>
  <p:notesStyle>
    <a:lvl1pPr algn="l" rtl="0" eaLnBrk="0" fontAlgn="base" hangingPunct="0">
      <a:spcBef>
        <a:spcPct val="30000"/>
      </a:spcBef>
      <a:spcAft>
        <a:spcPct val="0"/>
      </a:spcAft>
      <a:defRPr sz="1200" kern="1200">
        <a:solidFill>
          <a:schemeClr val="tx1"/>
        </a:solidFill>
        <a:latin typeface="Calibri" pitchFamily="34" charset="0"/>
        <a:ea typeface="MS PGothic"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Calibri" pitchFamily="34"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29" name="Slide Image Placeholder 1"/>
          <p:cNvSpPr>
            <a:spLocks noGrp="1" noRot="1" noChangeAspect="1" noTextEdit="1"/>
          </p:cNvSpPr>
          <p:nvPr>
            <p:ph type="sldImg"/>
          </p:nvPr>
        </p:nvSpPr>
        <p:spPr>
          <a:noFill/>
        </p:spPr>
      </p:sp>
      <p:sp>
        <p:nvSpPr>
          <p:cNvPr id="150530" name="Notes Placeholder 2"/>
          <p:cNvSpPr>
            <a:spLocks noGrp="1"/>
          </p:cNvSpPr>
          <p:nvPr>
            <p:ph type="body" idx="1"/>
          </p:nvPr>
        </p:nvSpPr>
        <p:spPr>
          <a:noFill/>
        </p:spPr>
        <p:txBody>
          <a:bodyPr/>
          <a:lstStyle/>
          <a:p>
            <a:pPr eaLnBrk="1" hangingPunct="1">
              <a:spcBef>
                <a:spcPct val="0"/>
              </a:spcBef>
            </a:pPr>
            <a:endParaRPr lang="en-US" smtClean="0"/>
          </a:p>
        </p:txBody>
      </p:sp>
      <p:sp>
        <p:nvSpPr>
          <p:cNvPr id="150531" name="Slide Number Placeholder 3"/>
          <p:cNvSpPr txBox="1">
            <a:spLocks noGrp="1"/>
          </p:cNvSpPr>
          <p:nvPr/>
        </p:nvSpPr>
        <p:spPr bwMode="auto">
          <a:xfrm>
            <a:off x="3978134" y="8842034"/>
            <a:ext cx="3043343" cy="465455"/>
          </a:xfrm>
          <a:prstGeom prst="rect">
            <a:avLst/>
          </a:prstGeom>
          <a:noFill/>
          <a:ln w="9525">
            <a:noFill/>
            <a:miter lim="800000"/>
          </a:ln>
        </p:spPr>
        <p:txBody>
          <a:bodyPr lIns="95037" tIns="47517" rIns="95037" bIns="47517" anchor="b"/>
          <a:lstStyle/>
          <a:p>
            <a:pPr algn="r"/>
            <a:fld id="{6A681386-6D54-410F-AD8D-CD9DEB35C6C5}" type="slidenum">
              <a:rPr lang="en-US" sz="1300">
                <a:latin typeface="Calibri" pitchFamily="34" charset="0"/>
              </a:rPr>
              <a:pPr algn="r"/>
              <a:t>1</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7405402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10</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175865049"/>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5" name="Rectangle 2"/>
          <p:cNvSpPr>
            <a:spLocks noGrp="1" noRot="1" noChangeAspect="1" noTextEdit="1"/>
          </p:cNvSpPr>
          <p:nvPr>
            <p:ph type="sldImg"/>
          </p:nvPr>
        </p:nvSpPr>
        <p:spPr>
          <a:noFill/>
        </p:spPr>
      </p:sp>
      <p:sp>
        <p:nvSpPr>
          <p:cNvPr id="328706" name="Rectangle 3"/>
          <p:cNvSpPr>
            <a:spLocks noGrp="1"/>
          </p:cNvSpPr>
          <p:nvPr>
            <p:ph type="body" idx="1"/>
          </p:nvPr>
        </p:nvSpPr>
        <p:spPr>
          <a:noFill/>
        </p:spPr>
        <p:txBody>
          <a:bodyPr/>
          <a:lstStyle/>
          <a:p>
            <a:endParaRPr lang="en-US" smtClean="0"/>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3606802000"/>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5" name="Rectangle 2"/>
          <p:cNvSpPr>
            <a:spLocks noGrp="1" noRot="1" noChangeAspect="1" noTextEdit="1"/>
          </p:cNvSpPr>
          <p:nvPr>
            <p:ph type="sldImg"/>
          </p:nvPr>
        </p:nvSpPr>
        <p:spPr>
          <a:noFill/>
        </p:spPr>
      </p:sp>
      <p:sp>
        <p:nvSpPr>
          <p:cNvPr id="328706" name="Rectangle 3"/>
          <p:cNvSpPr>
            <a:spLocks noGrp="1"/>
          </p:cNvSpPr>
          <p:nvPr>
            <p:ph type="body" idx="1"/>
          </p:nvPr>
        </p:nvSpPr>
        <p:spPr>
          <a:noFill/>
        </p:spPr>
        <p:txBody>
          <a:bodyPr/>
          <a:lstStyle/>
          <a:p>
            <a:endParaRPr lang="en-US" smtClean="0"/>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711212710"/>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5" name="Rectangle 2"/>
          <p:cNvSpPr>
            <a:spLocks noGrp="1" noRot="1" noChangeAspect="1" noTextEdit="1"/>
          </p:cNvSpPr>
          <p:nvPr>
            <p:ph type="sldImg"/>
          </p:nvPr>
        </p:nvSpPr>
        <p:spPr>
          <a:noFill/>
        </p:spPr>
      </p:sp>
      <p:sp>
        <p:nvSpPr>
          <p:cNvPr id="328706" name="Rectangle 3"/>
          <p:cNvSpPr>
            <a:spLocks noGrp="1"/>
          </p:cNvSpPr>
          <p:nvPr>
            <p:ph type="body" idx="1"/>
          </p:nvPr>
        </p:nvSpPr>
        <p:spPr>
          <a:noFill/>
        </p:spPr>
        <p:txBody>
          <a:bodyPr/>
          <a:lstStyle/>
          <a:p>
            <a:endParaRPr lang="en-US" smtClean="0"/>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415767450"/>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5" name="Rectangle 2"/>
          <p:cNvSpPr>
            <a:spLocks noGrp="1" noRot="1" noChangeAspect="1" noTextEdit="1"/>
          </p:cNvSpPr>
          <p:nvPr>
            <p:ph type="sldImg"/>
          </p:nvPr>
        </p:nvSpPr>
        <p:spPr>
          <a:noFill/>
        </p:spPr>
      </p:sp>
      <p:sp>
        <p:nvSpPr>
          <p:cNvPr id="328706" name="Rectangle 3"/>
          <p:cNvSpPr>
            <a:spLocks noGrp="1"/>
          </p:cNvSpPr>
          <p:nvPr>
            <p:ph type="body" idx="1"/>
          </p:nvPr>
        </p:nvSpPr>
        <p:spPr>
          <a:noFill/>
        </p:spPr>
        <p:txBody>
          <a:bodyPr/>
          <a:lstStyle/>
          <a:p>
            <a:endParaRPr lang="en-US" smtClean="0"/>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231034720"/>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5" name="Rectangle 2"/>
          <p:cNvSpPr>
            <a:spLocks noGrp="1" noRot="1" noChangeAspect="1" noTextEdit="1"/>
          </p:cNvSpPr>
          <p:nvPr>
            <p:ph type="sldImg"/>
          </p:nvPr>
        </p:nvSpPr>
        <p:spPr>
          <a:noFill/>
        </p:spPr>
      </p:sp>
      <p:sp>
        <p:nvSpPr>
          <p:cNvPr id="328706" name="Rectangle 3"/>
          <p:cNvSpPr>
            <a:spLocks noGrp="1"/>
          </p:cNvSpPr>
          <p:nvPr>
            <p:ph type="body" idx="1"/>
          </p:nvPr>
        </p:nvSpPr>
        <p:spPr>
          <a:noFill/>
        </p:spPr>
        <p:txBody>
          <a:bodyPr/>
          <a:lstStyle/>
          <a:p>
            <a:endParaRPr lang="en-US" smtClean="0"/>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213940888"/>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5" name="Rectangle 2"/>
          <p:cNvSpPr>
            <a:spLocks noGrp="1" noRot="1" noChangeAspect="1" noTextEdit="1"/>
          </p:cNvSpPr>
          <p:nvPr>
            <p:ph type="sldImg"/>
          </p:nvPr>
        </p:nvSpPr>
        <p:spPr>
          <a:noFill/>
        </p:spPr>
      </p:sp>
      <p:sp>
        <p:nvSpPr>
          <p:cNvPr id="328706" name="Rectangle 3"/>
          <p:cNvSpPr>
            <a:spLocks noGrp="1"/>
          </p:cNvSpPr>
          <p:nvPr>
            <p:ph type="body" idx="1"/>
          </p:nvPr>
        </p:nvSpPr>
        <p:spPr>
          <a:noFill/>
        </p:spPr>
        <p:txBody>
          <a:bodyPr/>
          <a:lstStyle/>
          <a:p>
            <a:endParaRPr lang="en-US" smtClean="0"/>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4232178133"/>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Slide Image Placeholder 1"/>
          <p:cNvSpPr>
            <a:spLocks noGrp="1" noRot="1" noChangeAspect="1" noTextEdit="1"/>
          </p:cNvSpPr>
          <p:nvPr>
            <p:ph type="sldImg"/>
          </p:nvPr>
        </p:nvSpPr>
        <p:spPr/>
      </p:sp>
      <p:sp>
        <p:nvSpPr>
          <p:cNvPr id="15155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151556" name="Slide Number Placeholder 3"/>
          <p:cNvSpPr txBox="1">
            <a:spLocks noGrp="1"/>
          </p:cNvSpPr>
          <p:nvPr/>
        </p:nvSpPr>
        <p:spPr bwMode="auto">
          <a:xfrm>
            <a:off x="3884614" y="8685214"/>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96" tIns="45397" rIns="90796" bIns="45397" anchor="b"/>
          <a:lstStyle>
            <a:lvl1pPr eaLnBrk="0" hangingPunct="0">
              <a:defRPr sz="4000">
                <a:solidFill>
                  <a:schemeClr val="tx2"/>
                </a:solidFill>
                <a:latin typeface="Garamond" panose="02020404030301010803" pitchFamily="18" charset="0"/>
                <a:ea typeface="ＭＳ Ｐゴシック" pitchFamily="34" charset="-128"/>
              </a:defRPr>
            </a:lvl1pPr>
            <a:lvl2pPr marL="742950" indent="-285750" eaLnBrk="0" hangingPunct="0">
              <a:defRPr sz="4000">
                <a:solidFill>
                  <a:schemeClr val="tx2"/>
                </a:solidFill>
                <a:latin typeface="Garamond" panose="02020404030301010803" pitchFamily="18" charset="0"/>
                <a:ea typeface="ＭＳ Ｐゴシック" pitchFamily="34" charset="-128"/>
              </a:defRPr>
            </a:lvl2pPr>
            <a:lvl3pPr marL="1143000" indent="-228600" eaLnBrk="0" hangingPunct="0">
              <a:defRPr sz="4000">
                <a:solidFill>
                  <a:schemeClr val="tx2"/>
                </a:solidFill>
                <a:latin typeface="Garamond" panose="02020404030301010803" pitchFamily="18" charset="0"/>
                <a:ea typeface="ＭＳ Ｐゴシック" pitchFamily="34" charset="-128"/>
              </a:defRPr>
            </a:lvl3pPr>
            <a:lvl4pPr marL="1600200" indent="-228600" eaLnBrk="0" hangingPunct="0">
              <a:defRPr sz="4000">
                <a:solidFill>
                  <a:schemeClr val="tx2"/>
                </a:solidFill>
                <a:latin typeface="Garamond" panose="02020404030301010803" pitchFamily="18" charset="0"/>
                <a:ea typeface="ＭＳ Ｐゴシック" pitchFamily="34" charset="-128"/>
              </a:defRPr>
            </a:lvl4pPr>
            <a:lvl5pPr marL="2057400" indent="-228600" eaLnBrk="0" hangingPunct="0">
              <a:defRPr sz="4000">
                <a:solidFill>
                  <a:schemeClr val="tx2"/>
                </a:solidFill>
                <a:latin typeface="Garamond" panose="02020404030301010803" pitchFamily="18" charset="0"/>
                <a:ea typeface="ＭＳ Ｐゴシック" pitchFamily="34" charset="-128"/>
              </a:defRPr>
            </a:lvl5pPr>
            <a:lvl6pPr marL="2514600" indent="-228600" eaLnBrk="0" fontAlgn="base" hangingPunct="0">
              <a:lnSpc>
                <a:spcPct val="80000"/>
              </a:lnSpc>
              <a:spcBef>
                <a:spcPct val="0"/>
              </a:spcBef>
              <a:spcAft>
                <a:spcPct val="0"/>
              </a:spcAft>
              <a:defRPr sz="4000">
                <a:solidFill>
                  <a:schemeClr val="tx2"/>
                </a:solidFill>
                <a:latin typeface="Garamond" panose="02020404030301010803" pitchFamily="18" charset="0"/>
                <a:ea typeface="ＭＳ Ｐゴシック" pitchFamily="34" charset="-128"/>
              </a:defRPr>
            </a:lvl6pPr>
            <a:lvl7pPr marL="2971800" indent="-228600" eaLnBrk="0" fontAlgn="base" hangingPunct="0">
              <a:lnSpc>
                <a:spcPct val="80000"/>
              </a:lnSpc>
              <a:spcBef>
                <a:spcPct val="0"/>
              </a:spcBef>
              <a:spcAft>
                <a:spcPct val="0"/>
              </a:spcAft>
              <a:defRPr sz="4000">
                <a:solidFill>
                  <a:schemeClr val="tx2"/>
                </a:solidFill>
                <a:latin typeface="Garamond" panose="02020404030301010803" pitchFamily="18" charset="0"/>
                <a:ea typeface="ＭＳ Ｐゴシック" pitchFamily="34" charset="-128"/>
              </a:defRPr>
            </a:lvl7pPr>
            <a:lvl8pPr marL="3429000" indent="-228600" eaLnBrk="0" fontAlgn="base" hangingPunct="0">
              <a:lnSpc>
                <a:spcPct val="80000"/>
              </a:lnSpc>
              <a:spcBef>
                <a:spcPct val="0"/>
              </a:spcBef>
              <a:spcAft>
                <a:spcPct val="0"/>
              </a:spcAft>
              <a:defRPr sz="4000">
                <a:solidFill>
                  <a:schemeClr val="tx2"/>
                </a:solidFill>
                <a:latin typeface="Garamond" panose="02020404030301010803" pitchFamily="18" charset="0"/>
                <a:ea typeface="ＭＳ Ｐゴシック" pitchFamily="34" charset="-128"/>
              </a:defRPr>
            </a:lvl8pPr>
            <a:lvl9pPr marL="3886200" indent="-228600" eaLnBrk="0" fontAlgn="base" hangingPunct="0">
              <a:lnSpc>
                <a:spcPct val="80000"/>
              </a:lnSpc>
              <a:spcBef>
                <a:spcPct val="0"/>
              </a:spcBef>
              <a:spcAft>
                <a:spcPct val="0"/>
              </a:spcAft>
              <a:defRPr sz="4000">
                <a:solidFill>
                  <a:schemeClr val="tx2"/>
                </a:solidFill>
                <a:latin typeface="Garamond" panose="02020404030301010803" pitchFamily="18" charset="0"/>
                <a:ea typeface="ＭＳ Ｐゴシック" pitchFamily="34" charset="-128"/>
              </a:defRPr>
            </a:lvl9pPr>
          </a:lstStyle>
          <a:p>
            <a:pPr algn="r" eaLnBrk="1" hangingPunct="1">
              <a:lnSpc>
                <a:spcPct val="100000"/>
              </a:lnSpc>
            </a:pPr>
            <a:fld id="{5F4FC022-11C1-435A-AEE3-D84902E5D356}" type="slidenum">
              <a:rPr lang="en-US" altLang="en-US" sz="1100">
                <a:solidFill>
                  <a:schemeClr val="tx1"/>
                </a:solidFill>
                <a:latin typeface="Arial" pitchFamily="34" charset="0"/>
              </a:rPr>
              <a:pPr algn="r" eaLnBrk="1" hangingPunct="1">
                <a:lnSpc>
                  <a:spcPct val="100000"/>
                </a:lnSpc>
              </a:pPr>
              <a:t>106</a:t>
            </a:fld>
            <a:endParaRPr lang="en-US" altLang="en-US" sz="1100">
              <a:solidFill>
                <a:schemeClr val="tx1"/>
              </a:solidFill>
              <a:latin typeface="Arial" pitchFamily="34" charset="0"/>
            </a:endParaRPr>
          </a:p>
        </p:txBody>
      </p:sp>
    </p:spTree>
    <p:extLst>
      <p:ext uri="{BB962C8B-B14F-4D97-AF65-F5344CB8AC3E}">
        <p14:creationId xmlns:p14="http://schemas.microsoft.com/office/powerpoint/2010/main" val="1339839793"/>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Footer Placeholder 4"/>
          <p:cNvSpPr>
            <a:spLocks noGrp="1"/>
          </p:cNvSpPr>
          <p:nvPr>
            <p:ph type="ftr" sz="quarter" idx="11"/>
          </p:nvPr>
        </p:nvSpPr>
        <p:spPr/>
        <p:txBody>
          <a:bodyPr/>
          <a:lstStyle/>
          <a:p>
            <a:pPr>
              <a:defRPr/>
            </a:pPr>
            <a:endParaRPr lang="en-US"/>
          </a:p>
        </p:txBody>
      </p:sp>
    </p:spTree>
    <p:extLst>
      <p:ext uri="{BB962C8B-B14F-4D97-AF65-F5344CB8AC3E}">
        <p14:creationId xmlns:p14="http://schemas.microsoft.com/office/powerpoint/2010/main" val="266621084"/>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7193285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11</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20183944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12</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6483197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13</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4355104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14</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5184626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15</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8270607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16</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7992950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17</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790076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18</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024551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19</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8059874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2</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7998306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20</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365902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21</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3856546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22</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21457119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23</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8243374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24</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5402967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25</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0332828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26</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51680989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27</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89496107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28</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33971865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29</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5547277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3</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397210221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30</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92822064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31</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80924272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32</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34744936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33</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98517622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34</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88876313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35</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88935727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36</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259175697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37</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33460198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38</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35787521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39</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27229393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4</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334631879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40</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02099027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41</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81028117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42</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257749665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43</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208688564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44</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75389198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45</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7936412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46</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212871773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47</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72990353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48</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1449795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49</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475591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5</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214048880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50</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71106325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51</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34596982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52</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329971595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53</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78813234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54</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6620886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20414750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56</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40853979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57</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474688781"/>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58</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44869878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59</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3572057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6</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2031240365"/>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60</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64231828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61</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00838434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62</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6411044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63</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76853716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64</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698383775"/>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65</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3040264266"/>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66</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85562907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67</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3636853912"/>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68</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2494937024"/>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69</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24529189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050606973"/>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70</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676451012"/>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71</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4096770825"/>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72</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3473148606"/>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73</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216214551"/>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74</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272693431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75</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597753403"/>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76</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02354090"/>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77</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033128534"/>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78</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2107604216"/>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69746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r>
              <a:rPr lang="en-US" smtClean="0"/>
              <a:t>JULIE- DeMassi</a:t>
            </a:r>
            <a:r>
              <a:rPr lang="en-US" baseline="0" smtClean="0"/>
              <a:t> said that if employment is at-will from its inception then continued at-will employment is sufficient consideration for a change in policy.  If there were no at-will disclaimers then promises about terms and conditions of employment such as progressive discipline, layoff by seniority (which was the issue in DeMasse), termination only for violation of code of conduct, grievance procedures, etc.  Benefits were considered non-promissory items not subject to being an implied-in-fact contract. The Court summarized it position as </a:t>
            </a:r>
            <a:r>
              <a:rPr lang="en-US" smtClean="0"/>
              <a:t>follows: “To those who believe our conclusion will destroy an employer’s ability to update and modernize its handbook, we can only reply that the great majority of handbook terms are certainly non-contractual and can be revised, and that the existence of contractual terms can be disclaimed in the handbook in effect at the time of hiring and, if not, permission to modify can always be obtained by mutual agreement and for consideration. In all other instances, the contract rule is, and always has been, that one should keep one’s promises.”</a:t>
            </a:r>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8</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462193121"/>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5" name="Rectangle 2"/>
          <p:cNvSpPr>
            <a:spLocks noGrp="1" noRot="1" noChangeAspect="1" noTextEdit="1"/>
          </p:cNvSpPr>
          <p:nvPr>
            <p:ph type="sldImg"/>
          </p:nvPr>
        </p:nvSpPr>
        <p:spPr>
          <a:noFill/>
        </p:spPr>
      </p:sp>
      <p:sp>
        <p:nvSpPr>
          <p:cNvPr id="328706" name="Rectangle 3"/>
          <p:cNvSpPr>
            <a:spLocks noGrp="1"/>
          </p:cNvSpPr>
          <p:nvPr>
            <p:ph type="body" idx="1"/>
          </p:nvPr>
        </p:nvSpPr>
        <p:spPr>
          <a:noFill/>
        </p:spPr>
        <p:txBody>
          <a:bodyPr/>
          <a:lstStyle/>
          <a:p>
            <a:endParaRPr lang="en-US" smtClean="0"/>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3573359781"/>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5" name="Rectangle 2"/>
          <p:cNvSpPr>
            <a:spLocks noGrp="1" noRot="1" noChangeAspect="1" noTextEdit="1"/>
          </p:cNvSpPr>
          <p:nvPr>
            <p:ph type="sldImg"/>
          </p:nvPr>
        </p:nvSpPr>
        <p:spPr>
          <a:noFill/>
        </p:spPr>
      </p:sp>
      <p:sp>
        <p:nvSpPr>
          <p:cNvPr id="328706" name="Rectangle 3"/>
          <p:cNvSpPr>
            <a:spLocks noGrp="1"/>
          </p:cNvSpPr>
          <p:nvPr>
            <p:ph type="body" idx="1"/>
          </p:nvPr>
        </p:nvSpPr>
        <p:spPr>
          <a:noFill/>
        </p:spPr>
        <p:txBody>
          <a:bodyPr/>
          <a:lstStyle/>
          <a:p>
            <a:endParaRPr lang="en-US" smtClean="0"/>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945108355"/>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5" name="Rectangle 2"/>
          <p:cNvSpPr>
            <a:spLocks noGrp="1" noRot="1" noChangeAspect="1" noTextEdit="1"/>
          </p:cNvSpPr>
          <p:nvPr>
            <p:ph type="sldImg"/>
          </p:nvPr>
        </p:nvSpPr>
        <p:spPr>
          <a:noFill/>
        </p:spPr>
      </p:sp>
      <p:sp>
        <p:nvSpPr>
          <p:cNvPr id="328706" name="Rectangle 3"/>
          <p:cNvSpPr>
            <a:spLocks noGrp="1"/>
          </p:cNvSpPr>
          <p:nvPr>
            <p:ph type="body" idx="1"/>
          </p:nvPr>
        </p:nvSpPr>
        <p:spPr>
          <a:noFill/>
        </p:spPr>
        <p:txBody>
          <a:bodyPr/>
          <a:lstStyle/>
          <a:p>
            <a:endParaRPr lang="en-US" smtClean="0"/>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4107648965"/>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5" name="Rectangle 2"/>
          <p:cNvSpPr>
            <a:spLocks noGrp="1" noRot="1" noChangeAspect="1" noTextEdit="1"/>
          </p:cNvSpPr>
          <p:nvPr>
            <p:ph type="sldImg"/>
          </p:nvPr>
        </p:nvSpPr>
        <p:spPr>
          <a:noFill/>
        </p:spPr>
      </p:sp>
      <p:sp>
        <p:nvSpPr>
          <p:cNvPr id="328706" name="Rectangle 3"/>
          <p:cNvSpPr>
            <a:spLocks noGrp="1"/>
          </p:cNvSpPr>
          <p:nvPr>
            <p:ph type="body" idx="1"/>
          </p:nvPr>
        </p:nvSpPr>
        <p:spPr>
          <a:noFill/>
        </p:spPr>
        <p:txBody>
          <a:bodyPr/>
          <a:lstStyle/>
          <a:p>
            <a:endParaRPr lang="en-US" smtClean="0"/>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2057495090"/>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5" name="Rectangle 2"/>
          <p:cNvSpPr>
            <a:spLocks noGrp="1" noRot="1" noChangeAspect="1" noTextEdit="1"/>
          </p:cNvSpPr>
          <p:nvPr>
            <p:ph type="sldImg"/>
          </p:nvPr>
        </p:nvSpPr>
        <p:spPr>
          <a:noFill/>
        </p:spPr>
      </p:sp>
      <p:sp>
        <p:nvSpPr>
          <p:cNvPr id="328706" name="Rectangle 3"/>
          <p:cNvSpPr>
            <a:spLocks noGrp="1"/>
          </p:cNvSpPr>
          <p:nvPr>
            <p:ph type="body" idx="1"/>
          </p:nvPr>
        </p:nvSpPr>
        <p:spPr>
          <a:noFill/>
        </p:spPr>
        <p:txBody>
          <a:bodyPr/>
          <a:lstStyle/>
          <a:p>
            <a:endParaRPr lang="en-US" smtClean="0"/>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42592883"/>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5" name="Rectangle 2"/>
          <p:cNvSpPr>
            <a:spLocks noGrp="1" noRot="1" noChangeAspect="1" noTextEdit="1"/>
          </p:cNvSpPr>
          <p:nvPr>
            <p:ph type="sldImg"/>
          </p:nvPr>
        </p:nvSpPr>
        <p:spPr>
          <a:noFill/>
        </p:spPr>
      </p:sp>
      <p:sp>
        <p:nvSpPr>
          <p:cNvPr id="328706" name="Rectangle 3"/>
          <p:cNvSpPr>
            <a:spLocks noGrp="1"/>
          </p:cNvSpPr>
          <p:nvPr>
            <p:ph type="body" idx="1"/>
          </p:nvPr>
        </p:nvSpPr>
        <p:spPr>
          <a:noFill/>
        </p:spPr>
        <p:txBody>
          <a:bodyPr/>
          <a:lstStyle/>
          <a:p>
            <a:endParaRPr lang="en-US" smtClean="0"/>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351948136"/>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5" name="Rectangle 2"/>
          <p:cNvSpPr>
            <a:spLocks noGrp="1" noRot="1" noChangeAspect="1" noTextEdit="1"/>
          </p:cNvSpPr>
          <p:nvPr>
            <p:ph type="sldImg"/>
          </p:nvPr>
        </p:nvSpPr>
        <p:spPr>
          <a:noFill/>
        </p:spPr>
      </p:sp>
      <p:sp>
        <p:nvSpPr>
          <p:cNvPr id="328706" name="Rectangle 3"/>
          <p:cNvSpPr>
            <a:spLocks noGrp="1"/>
          </p:cNvSpPr>
          <p:nvPr>
            <p:ph type="body" idx="1"/>
          </p:nvPr>
        </p:nvSpPr>
        <p:spPr>
          <a:noFill/>
        </p:spPr>
        <p:txBody>
          <a:bodyPr/>
          <a:lstStyle/>
          <a:p>
            <a:endParaRPr lang="en-US" smtClean="0"/>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366016349"/>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5" name="Rectangle 2"/>
          <p:cNvSpPr>
            <a:spLocks noGrp="1" noRot="1" noChangeAspect="1" noTextEdit="1"/>
          </p:cNvSpPr>
          <p:nvPr>
            <p:ph type="sldImg"/>
          </p:nvPr>
        </p:nvSpPr>
        <p:spPr>
          <a:noFill/>
        </p:spPr>
      </p:sp>
      <p:sp>
        <p:nvSpPr>
          <p:cNvPr id="328706" name="Rectangle 3"/>
          <p:cNvSpPr>
            <a:spLocks noGrp="1"/>
          </p:cNvSpPr>
          <p:nvPr>
            <p:ph type="body" idx="1"/>
          </p:nvPr>
        </p:nvSpPr>
        <p:spPr>
          <a:noFill/>
        </p:spPr>
        <p:txBody>
          <a:bodyPr/>
          <a:lstStyle/>
          <a:p>
            <a:endParaRPr lang="en-US" smtClean="0"/>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881459435"/>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5" name="Rectangle 2"/>
          <p:cNvSpPr>
            <a:spLocks noGrp="1" noRot="1" noChangeAspect="1" noTextEdit="1"/>
          </p:cNvSpPr>
          <p:nvPr>
            <p:ph type="sldImg"/>
          </p:nvPr>
        </p:nvSpPr>
        <p:spPr>
          <a:noFill/>
        </p:spPr>
      </p:sp>
      <p:sp>
        <p:nvSpPr>
          <p:cNvPr id="328706" name="Rectangle 3"/>
          <p:cNvSpPr>
            <a:spLocks noGrp="1"/>
          </p:cNvSpPr>
          <p:nvPr>
            <p:ph type="body" idx="1"/>
          </p:nvPr>
        </p:nvSpPr>
        <p:spPr>
          <a:noFill/>
        </p:spPr>
        <p:txBody>
          <a:bodyPr/>
          <a:lstStyle/>
          <a:p>
            <a:endParaRPr lang="en-US" smtClean="0"/>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39902229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9945938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Slide Image Placeholder 1"/>
          <p:cNvSpPr>
            <a:spLocks noGrp="1" noRot="1" noChangeAspect="1" noTextEdit="1"/>
          </p:cNvSpPr>
          <p:nvPr>
            <p:ph type="sldImg"/>
          </p:nvPr>
        </p:nvSpPr>
        <p:spPr>
          <a:noFill/>
        </p:spPr>
      </p:sp>
      <p:sp>
        <p:nvSpPr>
          <p:cNvPr id="314370" name="Notes Placeholder 2"/>
          <p:cNvSpPr>
            <a:spLocks noGrp="1"/>
          </p:cNvSpPr>
          <p:nvPr>
            <p:ph type="body" idx="1"/>
          </p:nvPr>
        </p:nvSpPr>
        <p:spPr>
          <a:noFill/>
        </p:spPr>
        <p:txBody>
          <a:bodyPr/>
          <a:lstStyle/>
          <a:p>
            <a:pPr eaLnBrk="1" hangingPunct="1">
              <a:spcBef>
                <a:spcPct val="0"/>
              </a:spcBef>
            </a:pPr>
            <a:endParaRPr lang="en-US" smtClean="0"/>
          </a:p>
        </p:txBody>
      </p:sp>
      <p:sp>
        <p:nvSpPr>
          <p:cNvPr id="314371" name="Slide Number Placeholder 3"/>
          <p:cNvSpPr txBox="1">
            <a:spLocks noGrp="1"/>
          </p:cNvSpPr>
          <p:nvPr/>
        </p:nvSpPr>
        <p:spPr bwMode="auto">
          <a:xfrm>
            <a:off x="3978135" y="8842035"/>
            <a:ext cx="3043343" cy="465455"/>
          </a:xfrm>
          <a:prstGeom prst="rect">
            <a:avLst/>
          </a:prstGeom>
          <a:noFill/>
          <a:ln w="9525">
            <a:noFill/>
            <a:miter lim="800000"/>
          </a:ln>
        </p:spPr>
        <p:txBody>
          <a:bodyPr lIns="95026" tIns="47512" rIns="95026" bIns="47512" anchor="b"/>
          <a:lstStyle/>
          <a:p>
            <a:pPr algn="r"/>
            <a:fld id="{56977086-0924-42B6-BA4D-E0982049EB85}" type="slidenum">
              <a:rPr lang="en-US" sz="1300">
                <a:latin typeface="Calibri" pitchFamily="34" charset="0"/>
              </a:rPr>
              <a:pPr algn="r"/>
              <a:t>9</a:t>
            </a:fld>
            <a:endParaRPr lang="en-US" sz="1300">
              <a:latin typeface="Calibri" pitchFamily="34" charset="0"/>
            </a:endParaRPr>
          </a:p>
        </p:txBody>
      </p:sp>
      <p:sp>
        <p:nvSpPr>
          <p:cNvPr id="5" name="Footer Placeholder 4"/>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930443181"/>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5" name="Rectangle 2"/>
          <p:cNvSpPr>
            <a:spLocks noGrp="1" noRot="1" noChangeAspect="1" noTextEdit="1"/>
          </p:cNvSpPr>
          <p:nvPr>
            <p:ph type="sldImg"/>
          </p:nvPr>
        </p:nvSpPr>
        <p:spPr>
          <a:noFill/>
        </p:spPr>
      </p:sp>
      <p:sp>
        <p:nvSpPr>
          <p:cNvPr id="328706" name="Rectangle 3"/>
          <p:cNvSpPr>
            <a:spLocks noGrp="1"/>
          </p:cNvSpPr>
          <p:nvPr>
            <p:ph type="body" idx="1"/>
          </p:nvPr>
        </p:nvSpPr>
        <p:spPr>
          <a:noFill/>
        </p:spPr>
        <p:txBody>
          <a:bodyPr/>
          <a:lstStyle/>
          <a:p>
            <a:endParaRPr lang="en-US" smtClean="0"/>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339785112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5" name="Rectangle 2"/>
          <p:cNvSpPr>
            <a:spLocks noGrp="1" noRot="1" noChangeAspect="1" noTextEdit="1"/>
          </p:cNvSpPr>
          <p:nvPr>
            <p:ph type="sldImg"/>
          </p:nvPr>
        </p:nvSpPr>
        <p:spPr>
          <a:noFill/>
        </p:spPr>
      </p:sp>
      <p:sp>
        <p:nvSpPr>
          <p:cNvPr id="328706" name="Rectangle 3"/>
          <p:cNvSpPr>
            <a:spLocks noGrp="1"/>
          </p:cNvSpPr>
          <p:nvPr>
            <p:ph type="body" idx="1"/>
          </p:nvPr>
        </p:nvSpPr>
        <p:spPr>
          <a:noFill/>
        </p:spPr>
        <p:txBody>
          <a:bodyPr/>
          <a:lstStyle/>
          <a:p>
            <a:endParaRPr lang="en-US" smtClean="0"/>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3651734748"/>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5" name="Rectangle 2"/>
          <p:cNvSpPr>
            <a:spLocks noGrp="1" noRot="1" noChangeAspect="1" noTextEdit="1"/>
          </p:cNvSpPr>
          <p:nvPr>
            <p:ph type="sldImg"/>
          </p:nvPr>
        </p:nvSpPr>
        <p:spPr>
          <a:noFill/>
        </p:spPr>
      </p:sp>
      <p:sp>
        <p:nvSpPr>
          <p:cNvPr id="328706" name="Rectangle 3"/>
          <p:cNvSpPr>
            <a:spLocks noGrp="1"/>
          </p:cNvSpPr>
          <p:nvPr>
            <p:ph type="body" idx="1"/>
          </p:nvPr>
        </p:nvSpPr>
        <p:spPr>
          <a:noFill/>
        </p:spPr>
        <p:txBody>
          <a:bodyPr/>
          <a:lstStyle/>
          <a:p>
            <a:endParaRPr lang="en-US" smtClean="0"/>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4202489573"/>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5" name="Rectangle 2"/>
          <p:cNvSpPr>
            <a:spLocks noGrp="1" noRot="1" noChangeAspect="1" noTextEdit="1"/>
          </p:cNvSpPr>
          <p:nvPr>
            <p:ph type="sldImg"/>
          </p:nvPr>
        </p:nvSpPr>
        <p:spPr>
          <a:noFill/>
        </p:spPr>
      </p:sp>
      <p:sp>
        <p:nvSpPr>
          <p:cNvPr id="328706" name="Rectangle 3"/>
          <p:cNvSpPr>
            <a:spLocks noGrp="1"/>
          </p:cNvSpPr>
          <p:nvPr>
            <p:ph type="body" idx="1"/>
          </p:nvPr>
        </p:nvSpPr>
        <p:spPr>
          <a:noFill/>
        </p:spPr>
        <p:txBody>
          <a:bodyPr/>
          <a:lstStyle/>
          <a:p>
            <a:endParaRPr lang="en-US" smtClean="0"/>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3850188416"/>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5" name="Rectangle 2"/>
          <p:cNvSpPr>
            <a:spLocks noGrp="1" noRot="1" noChangeAspect="1" noTextEdit="1"/>
          </p:cNvSpPr>
          <p:nvPr>
            <p:ph type="sldImg"/>
          </p:nvPr>
        </p:nvSpPr>
        <p:spPr>
          <a:noFill/>
        </p:spPr>
      </p:sp>
      <p:sp>
        <p:nvSpPr>
          <p:cNvPr id="328706" name="Rectangle 3"/>
          <p:cNvSpPr>
            <a:spLocks noGrp="1"/>
          </p:cNvSpPr>
          <p:nvPr>
            <p:ph type="body" idx="1"/>
          </p:nvPr>
        </p:nvSpPr>
        <p:spPr>
          <a:noFill/>
        </p:spPr>
        <p:txBody>
          <a:bodyPr/>
          <a:lstStyle/>
          <a:p>
            <a:endParaRPr lang="en-US" smtClean="0"/>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3978821392"/>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5" name="Rectangle 2"/>
          <p:cNvSpPr>
            <a:spLocks noGrp="1" noRot="1" noChangeAspect="1" noTextEdit="1"/>
          </p:cNvSpPr>
          <p:nvPr>
            <p:ph type="sldImg"/>
          </p:nvPr>
        </p:nvSpPr>
        <p:spPr>
          <a:noFill/>
        </p:spPr>
      </p:sp>
      <p:sp>
        <p:nvSpPr>
          <p:cNvPr id="328706" name="Rectangle 3"/>
          <p:cNvSpPr>
            <a:spLocks noGrp="1"/>
          </p:cNvSpPr>
          <p:nvPr>
            <p:ph type="body" idx="1"/>
          </p:nvPr>
        </p:nvSpPr>
        <p:spPr>
          <a:noFill/>
        </p:spPr>
        <p:txBody>
          <a:bodyPr/>
          <a:lstStyle/>
          <a:p>
            <a:endParaRPr lang="en-US" smtClean="0"/>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871343086"/>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5" name="Rectangle 2"/>
          <p:cNvSpPr>
            <a:spLocks noGrp="1" noRot="1" noChangeAspect="1" noTextEdit="1"/>
          </p:cNvSpPr>
          <p:nvPr>
            <p:ph type="sldImg"/>
          </p:nvPr>
        </p:nvSpPr>
        <p:spPr>
          <a:noFill/>
        </p:spPr>
      </p:sp>
      <p:sp>
        <p:nvSpPr>
          <p:cNvPr id="328706" name="Rectangle 3"/>
          <p:cNvSpPr>
            <a:spLocks noGrp="1"/>
          </p:cNvSpPr>
          <p:nvPr>
            <p:ph type="body" idx="1"/>
          </p:nvPr>
        </p:nvSpPr>
        <p:spPr>
          <a:noFill/>
        </p:spPr>
        <p:txBody>
          <a:bodyPr/>
          <a:lstStyle/>
          <a:p>
            <a:endParaRPr lang="en-US" smtClean="0"/>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2026355178"/>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5" name="Rectangle 2"/>
          <p:cNvSpPr>
            <a:spLocks noGrp="1" noRot="1" noChangeAspect="1" noTextEdit="1"/>
          </p:cNvSpPr>
          <p:nvPr>
            <p:ph type="sldImg"/>
          </p:nvPr>
        </p:nvSpPr>
        <p:spPr>
          <a:noFill/>
        </p:spPr>
      </p:sp>
      <p:sp>
        <p:nvSpPr>
          <p:cNvPr id="328706" name="Rectangle 3"/>
          <p:cNvSpPr>
            <a:spLocks noGrp="1"/>
          </p:cNvSpPr>
          <p:nvPr>
            <p:ph type="body" idx="1"/>
          </p:nvPr>
        </p:nvSpPr>
        <p:spPr>
          <a:noFill/>
        </p:spPr>
        <p:txBody>
          <a:bodyPr/>
          <a:lstStyle/>
          <a:p>
            <a:endParaRPr lang="en-US" smtClean="0"/>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736409564"/>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5" name="Rectangle 2"/>
          <p:cNvSpPr>
            <a:spLocks noGrp="1" noRot="1" noChangeAspect="1" noTextEdit="1"/>
          </p:cNvSpPr>
          <p:nvPr>
            <p:ph type="sldImg"/>
          </p:nvPr>
        </p:nvSpPr>
        <p:spPr>
          <a:noFill/>
        </p:spPr>
      </p:sp>
      <p:sp>
        <p:nvSpPr>
          <p:cNvPr id="328706" name="Rectangle 3"/>
          <p:cNvSpPr>
            <a:spLocks noGrp="1"/>
          </p:cNvSpPr>
          <p:nvPr>
            <p:ph type="body" idx="1"/>
          </p:nvPr>
        </p:nvSpPr>
        <p:spPr>
          <a:noFill/>
        </p:spPr>
        <p:txBody>
          <a:bodyPr/>
          <a:lstStyle/>
          <a:p>
            <a:endParaRPr lang="en-US" smtClean="0"/>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3437503022"/>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5" name="Rectangle 2"/>
          <p:cNvSpPr>
            <a:spLocks noGrp="1" noRot="1" noChangeAspect="1" noTextEdit="1"/>
          </p:cNvSpPr>
          <p:nvPr>
            <p:ph type="sldImg"/>
          </p:nvPr>
        </p:nvSpPr>
        <p:spPr>
          <a:noFill/>
        </p:spPr>
      </p:sp>
      <p:sp>
        <p:nvSpPr>
          <p:cNvPr id="328706" name="Rectangle 3"/>
          <p:cNvSpPr>
            <a:spLocks noGrp="1"/>
          </p:cNvSpPr>
          <p:nvPr>
            <p:ph type="body" idx="1"/>
          </p:nvPr>
        </p:nvSpPr>
        <p:spPr>
          <a:noFill/>
        </p:spPr>
        <p:txBody>
          <a:bodyPr/>
          <a:lstStyle/>
          <a:p>
            <a:endParaRPr lang="en-US" smtClean="0"/>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3520751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Julie A. Pace   The Cavanagh Law Firm, P.A.   602.322.4046       jpace@cavanagh.com</a:t>
            </a:r>
            <a:endParaRPr lang="en-US"/>
          </a:p>
        </p:txBody>
      </p:sp>
      <p:sp>
        <p:nvSpPr>
          <p:cNvPr id="6" name="Slide Number Placeholder 5"/>
          <p:cNvSpPr>
            <a:spLocks noGrp="1"/>
          </p:cNvSpPr>
          <p:nvPr>
            <p:ph type="sldNum" sz="quarter" idx="12"/>
          </p:nvPr>
        </p:nvSpPr>
        <p:spPr/>
        <p:txBody>
          <a:bodyPr/>
          <a:lstStyle/>
          <a:p>
            <a:fld id="{F8038477-69EF-4836-985A-8A758B11D13B}" type="slidenum">
              <a:rPr lang="en-US" smtClean="0"/>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Julie A. Pace   The Cavanagh Law Firm, P.A.   602.322.4046       jpace@cavanagh.com</a:t>
            </a:r>
            <a:endParaRPr lang="en-US"/>
          </a:p>
        </p:txBody>
      </p:sp>
      <p:sp>
        <p:nvSpPr>
          <p:cNvPr id="6" name="Slide Number Placeholder 5"/>
          <p:cNvSpPr>
            <a:spLocks noGrp="1"/>
          </p:cNvSpPr>
          <p:nvPr>
            <p:ph type="sldNum" sz="quarter" idx="12"/>
          </p:nvPr>
        </p:nvSpPr>
        <p:spPr/>
        <p:txBody>
          <a:bodyPr/>
          <a:lstStyle/>
          <a:p>
            <a:fld id="{F8038477-69EF-4836-985A-8A758B11D13B}" type="slidenum">
              <a:rPr lang="en-US" smtClean="0"/>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Julie A. Pace   The Cavanagh Law Firm, P.A.   602.322.4046       jpace@cavanagh.com</a:t>
            </a:r>
            <a:endParaRPr lang="en-US"/>
          </a:p>
        </p:txBody>
      </p:sp>
      <p:sp>
        <p:nvSpPr>
          <p:cNvPr id="6" name="Slide Number Placeholder 5"/>
          <p:cNvSpPr>
            <a:spLocks noGrp="1"/>
          </p:cNvSpPr>
          <p:nvPr>
            <p:ph type="sldNum" sz="quarter" idx="12"/>
          </p:nvPr>
        </p:nvSpPr>
        <p:spPr/>
        <p:txBody>
          <a:bodyPr/>
          <a:lstStyle/>
          <a:p>
            <a:fld id="{F8038477-69EF-4836-985A-8A758B11D13B}" type="slidenum">
              <a:rPr lang="en-US" smtClean="0"/>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Julie A. Pace   The Cavanagh Law Firm, P.A.   602.322.4046       jpace@cavanagh.com</a:t>
            </a:r>
            <a:endParaRPr lang="en-US"/>
          </a:p>
        </p:txBody>
      </p:sp>
      <p:sp>
        <p:nvSpPr>
          <p:cNvPr id="6" name="Slide Number Placeholder 5"/>
          <p:cNvSpPr>
            <a:spLocks noGrp="1"/>
          </p:cNvSpPr>
          <p:nvPr>
            <p:ph type="sldNum" sz="quarter" idx="12"/>
          </p:nvPr>
        </p:nvSpPr>
        <p:spPr/>
        <p:txBody>
          <a:bodyPr/>
          <a:lstStyle/>
          <a:p>
            <a:fld id="{920E2290-EDDC-4010-A552-86FB9BD4D2F0}" type="slidenum">
              <a:rPr lang="en-US" smtClean="0"/>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Julie A. Pace   The Cavanagh Law Firm, P.A.   602.322.4046       jpace@cavanagh.com</a:t>
            </a:r>
            <a:endParaRPr lang="en-US"/>
          </a:p>
        </p:txBody>
      </p:sp>
      <p:sp>
        <p:nvSpPr>
          <p:cNvPr id="6" name="Slide Number Placeholder 5"/>
          <p:cNvSpPr>
            <a:spLocks noGrp="1"/>
          </p:cNvSpPr>
          <p:nvPr>
            <p:ph type="sldNum" sz="quarter" idx="12"/>
          </p:nvPr>
        </p:nvSpPr>
        <p:spPr/>
        <p:txBody>
          <a:bodyPr/>
          <a:lstStyle/>
          <a:p>
            <a:fld id="{920E2290-EDDC-4010-A552-86FB9BD4D2F0}" type="slidenum">
              <a:rPr lang="en-US" smtClean="0"/>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Julie A. Pace   The Cavanagh Law Firm, P.A.   602.322.4046       jpace@cavanagh.com</a:t>
            </a:r>
            <a:endParaRPr lang="en-US"/>
          </a:p>
        </p:txBody>
      </p:sp>
      <p:sp>
        <p:nvSpPr>
          <p:cNvPr id="6" name="Slide Number Placeholder 5"/>
          <p:cNvSpPr>
            <a:spLocks noGrp="1"/>
          </p:cNvSpPr>
          <p:nvPr>
            <p:ph type="sldNum" sz="quarter" idx="12"/>
          </p:nvPr>
        </p:nvSpPr>
        <p:spPr/>
        <p:txBody>
          <a:bodyPr/>
          <a:lstStyle/>
          <a:p>
            <a:fld id="{920E2290-EDDC-4010-A552-86FB9BD4D2F0}" type="slidenum">
              <a:rPr lang="en-US" smtClean="0"/>
              <a:t>‹#›</a:t>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Julie A. Pace   The Cavanagh Law Firm, P.A.   602.322.4046       jpace@cavanagh.com</a:t>
            </a:r>
            <a:endParaRPr lang="en-US"/>
          </a:p>
        </p:txBody>
      </p:sp>
      <p:sp>
        <p:nvSpPr>
          <p:cNvPr id="7" name="Slide Number Placeholder 6"/>
          <p:cNvSpPr>
            <a:spLocks noGrp="1"/>
          </p:cNvSpPr>
          <p:nvPr>
            <p:ph type="sldNum" sz="quarter" idx="12"/>
          </p:nvPr>
        </p:nvSpPr>
        <p:spPr/>
        <p:txBody>
          <a:bodyPr/>
          <a:lstStyle/>
          <a:p>
            <a:fld id="{920E2290-EDDC-4010-A552-86FB9BD4D2F0}" type="slidenum">
              <a:rPr lang="en-US" smtClean="0"/>
              <a:t>‹#›</a:t>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Julie A. Pace   The Cavanagh Law Firm, P.A.   602.322.4046       jpace@cavanagh.com</a:t>
            </a:r>
            <a:endParaRPr lang="en-US"/>
          </a:p>
        </p:txBody>
      </p:sp>
      <p:sp>
        <p:nvSpPr>
          <p:cNvPr id="9" name="Slide Number Placeholder 8"/>
          <p:cNvSpPr>
            <a:spLocks noGrp="1"/>
          </p:cNvSpPr>
          <p:nvPr>
            <p:ph type="sldNum" sz="quarter" idx="12"/>
          </p:nvPr>
        </p:nvSpPr>
        <p:spPr/>
        <p:txBody>
          <a:bodyPr/>
          <a:lstStyle/>
          <a:p>
            <a:fld id="{920E2290-EDDC-4010-A552-86FB9BD4D2F0}" type="slidenum">
              <a:rPr lang="en-US" smtClean="0"/>
              <a:t>‹#›</a:t>
            </a:fld>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Julie A. Pace   The Cavanagh Law Firm, P.A.   602.322.4046       jpace@cavanagh.com</a:t>
            </a:r>
            <a:endParaRPr lang="en-US"/>
          </a:p>
        </p:txBody>
      </p:sp>
      <p:sp>
        <p:nvSpPr>
          <p:cNvPr id="5" name="Slide Number Placeholder 4"/>
          <p:cNvSpPr>
            <a:spLocks noGrp="1"/>
          </p:cNvSpPr>
          <p:nvPr>
            <p:ph type="sldNum" sz="quarter" idx="12"/>
          </p:nvPr>
        </p:nvSpPr>
        <p:spPr/>
        <p:txBody>
          <a:bodyPr/>
          <a:lstStyle/>
          <a:p>
            <a:fld id="{920E2290-EDDC-4010-A552-86FB9BD4D2F0}" type="slidenum">
              <a:rPr lang="en-US" smtClean="0"/>
              <a:t>‹#›</a:t>
            </a:fld>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Julie A. Pace   The Cavanagh Law Firm, P.A.   602.322.4046       jpace@cavanagh.com</a:t>
            </a:r>
            <a:endParaRPr lang="en-US"/>
          </a:p>
        </p:txBody>
      </p:sp>
      <p:sp>
        <p:nvSpPr>
          <p:cNvPr id="4" name="Slide Number Placeholder 3"/>
          <p:cNvSpPr>
            <a:spLocks noGrp="1"/>
          </p:cNvSpPr>
          <p:nvPr>
            <p:ph type="sldNum" sz="quarter" idx="12"/>
          </p:nvPr>
        </p:nvSpPr>
        <p:spPr/>
        <p:txBody>
          <a:bodyPr/>
          <a:lstStyle/>
          <a:p>
            <a:fld id="{920E2290-EDDC-4010-A552-86FB9BD4D2F0}" type="slidenum">
              <a:rPr lang="en-US" smtClean="0"/>
              <a:t>‹#›</a:t>
            </a:fld>
            <a:endParaRPr 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Julie A. Pace   The Cavanagh Law Firm, P.A.   602.322.4046       jpace@cavanagh.com</a:t>
            </a:r>
            <a:endParaRPr lang="en-US"/>
          </a:p>
        </p:txBody>
      </p:sp>
      <p:sp>
        <p:nvSpPr>
          <p:cNvPr id="7" name="Slide Number Placeholder 6"/>
          <p:cNvSpPr>
            <a:spLocks noGrp="1"/>
          </p:cNvSpPr>
          <p:nvPr>
            <p:ph type="sldNum" sz="quarter" idx="12"/>
          </p:nvPr>
        </p:nvSpPr>
        <p:spPr/>
        <p:txBody>
          <a:bodyPr/>
          <a:lstStyle/>
          <a:p>
            <a:fld id="{920E2290-EDDC-4010-A552-86FB9BD4D2F0}" type="slidenum">
              <a:rPr lang="en-US" smtClean="0"/>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Julie A. Pace   The Cavanagh Law Firm, P.A.   602.322.4046       jpace@cavanagh.com</a:t>
            </a:r>
            <a:endParaRPr lang="en-US"/>
          </a:p>
        </p:txBody>
      </p:sp>
      <p:sp>
        <p:nvSpPr>
          <p:cNvPr id="6" name="Slide Number Placeholder 5"/>
          <p:cNvSpPr>
            <a:spLocks noGrp="1"/>
          </p:cNvSpPr>
          <p:nvPr>
            <p:ph type="sldNum" sz="quarter" idx="12"/>
          </p:nvPr>
        </p:nvSpPr>
        <p:spPr/>
        <p:txBody>
          <a:bodyPr/>
          <a:lstStyle/>
          <a:p>
            <a:fld id="{F8038477-69EF-4836-985A-8A758B11D13B}" type="slidenum">
              <a:rPr lang="en-US" smtClean="0"/>
              <a:t>‹#›</a:t>
            </a:fld>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Julie A. Pace   The Cavanagh Law Firm, P.A.   602.322.4046       jpace@cavanagh.com</a:t>
            </a:r>
            <a:endParaRPr lang="en-US"/>
          </a:p>
        </p:txBody>
      </p:sp>
      <p:sp>
        <p:nvSpPr>
          <p:cNvPr id="7" name="Slide Number Placeholder 6"/>
          <p:cNvSpPr>
            <a:spLocks noGrp="1"/>
          </p:cNvSpPr>
          <p:nvPr>
            <p:ph type="sldNum" sz="quarter" idx="12"/>
          </p:nvPr>
        </p:nvSpPr>
        <p:spPr/>
        <p:txBody>
          <a:bodyPr/>
          <a:lstStyle/>
          <a:p>
            <a:fld id="{920E2290-EDDC-4010-A552-86FB9BD4D2F0}" type="slidenum">
              <a:rPr lang="en-US" smtClean="0"/>
              <a:t>‹#›</a:t>
            </a:fld>
            <a:endParaRPr 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Julie A. Pace   The Cavanagh Law Firm, P.A.   602.322.4046       jpace@cavanagh.com</a:t>
            </a:r>
            <a:endParaRPr lang="en-US"/>
          </a:p>
        </p:txBody>
      </p:sp>
      <p:sp>
        <p:nvSpPr>
          <p:cNvPr id="6" name="Slide Number Placeholder 5"/>
          <p:cNvSpPr>
            <a:spLocks noGrp="1"/>
          </p:cNvSpPr>
          <p:nvPr>
            <p:ph type="sldNum" sz="quarter" idx="12"/>
          </p:nvPr>
        </p:nvSpPr>
        <p:spPr/>
        <p:txBody>
          <a:bodyPr/>
          <a:lstStyle/>
          <a:p>
            <a:fld id="{920E2290-EDDC-4010-A552-86FB9BD4D2F0}" type="slidenum">
              <a:rPr lang="en-US" smtClean="0"/>
              <a:t>‹#›</a:t>
            </a:fld>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Julie A. Pace   The Cavanagh Law Firm, P.A.   602.322.4046       jpace@cavanagh.com</a:t>
            </a:r>
            <a:endParaRPr lang="en-US"/>
          </a:p>
        </p:txBody>
      </p:sp>
      <p:sp>
        <p:nvSpPr>
          <p:cNvPr id="6" name="Slide Number Placeholder 5"/>
          <p:cNvSpPr>
            <a:spLocks noGrp="1"/>
          </p:cNvSpPr>
          <p:nvPr>
            <p:ph type="sldNum" sz="quarter" idx="12"/>
          </p:nvPr>
        </p:nvSpPr>
        <p:spPr/>
        <p:txBody>
          <a:bodyPr/>
          <a:lstStyle/>
          <a:p>
            <a:fld id="{920E2290-EDDC-4010-A552-86FB9BD4D2F0}" type="slidenum">
              <a:rPr lang="en-US" smtClean="0"/>
              <a:t>‹#›</a:t>
            </a:fld>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Julie A. Pace   The Cavanagh Law Firm, P.A.   602.322.4046       jpace@cavanagh.com</a:t>
            </a:r>
            <a:endParaRPr lang="en-US"/>
          </a:p>
        </p:txBody>
      </p:sp>
      <p:sp>
        <p:nvSpPr>
          <p:cNvPr id="6" name="Slide Number Placeholder 5"/>
          <p:cNvSpPr>
            <a:spLocks noGrp="1"/>
          </p:cNvSpPr>
          <p:nvPr>
            <p:ph type="sldNum" sz="quarter" idx="12"/>
          </p:nvPr>
        </p:nvSpPr>
        <p:spPr/>
        <p:txBody>
          <a:bodyPr/>
          <a:lstStyle/>
          <a:p>
            <a:fld id="{2789DC69-C27A-404C-9756-DA653B8FBC6D}" type="slidenum">
              <a:rPr lang="en-US" smtClean="0"/>
              <a:t>‹#›</a:t>
            </a:fld>
            <a:endParaRPr lang="en-US"/>
          </a:p>
        </p:txBody>
      </p:sp>
    </p:spTree>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Julie A. Pace   The Cavanagh Law Firm, P.A.   602.322.4046       jpace@cavanagh.com</a:t>
            </a:r>
            <a:endParaRPr lang="en-US"/>
          </a:p>
        </p:txBody>
      </p:sp>
      <p:sp>
        <p:nvSpPr>
          <p:cNvPr id="6" name="Slide Number Placeholder 5"/>
          <p:cNvSpPr>
            <a:spLocks noGrp="1"/>
          </p:cNvSpPr>
          <p:nvPr>
            <p:ph type="sldNum" sz="quarter" idx="12"/>
          </p:nvPr>
        </p:nvSpPr>
        <p:spPr/>
        <p:txBody>
          <a:bodyPr/>
          <a:lstStyle/>
          <a:p>
            <a:fld id="{2789DC69-C27A-404C-9756-DA653B8FBC6D}" type="slidenum">
              <a:rPr lang="en-US" smtClean="0"/>
              <a:t>‹#›</a:t>
            </a:fld>
            <a:endParaRPr lang="en-US"/>
          </a:p>
        </p:txBody>
      </p:sp>
    </p:spTree>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Julie A. Pace   The Cavanagh Law Firm, P.A.   602.322.4046       jpace@cavanagh.com</a:t>
            </a:r>
            <a:endParaRPr lang="en-US"/>
          </a:p>
        </p:txBody>
      </p:sp>
      <p:sp>
        <p:nvSpPr>
          <p:cNvPr id="6" name="Slide Number Placeholder 5"/>
          <p:cNvSpPr>
            <a:spLocks noGrp="1"/>
          </p:cNvSpPr>
          <p:nvPr>
            <p:ph type="sldNum" sz="quarter" idx="12"/>
          </p:nvPr>
        </p:nvSpPr>
        <p:spPr/>
        <p:txBody>
          <a:bodyPr/>
          <a:lstStyle/>
          <a:p>
            <a:fld id="{2789DC69-C27A-404C-9756-DA653B8FBC6D}" type="slidenum">
              <a:rPr lang="en-US" smtClean="0"/>
              <a:t>‹#›</a:t>
            </a:fld>
            <a:endParaRPr lang="en-US"/>
          </a:p>
        </p:txBody>
      </p:sp>
    </p:spTree>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Julie A. Pace   The Cavanagh Law Firm, P.A.   602.322.4046       jpace@cavanagh.com</a:t>
            </a:r>
            <a:endParaRPr lang="en-US"/>
          </a:p>
        </p:txBody>
      </p:sp>
      <p:sp>
        <p:nvSpPr>
          <p:cNvPr id="7" name="Slide Number Placeholder 6"/>
          <p:cNvSpPr>
            <a:spLocks noGrp="1"/>
          </p:cNvSpPr>
          <p:nvPr>
            <p:ph type="sldNum" sz="quarter" idx="12"/>
          </p:nvPr>
        </p:nvSpPr>
        <p:spPr/>
        <p:txBody>
          <a:bodyPr/>
          <a:lstStyle/>
          <a:p>
            <a:fld id="{2789DC69-C27A-404C-9756-DA653B8FBC6D}" type="slidenum">
              <a:rPr lang="en-US" smtClean="0"/>
              <a:t>‹#›</a:t>
            </a:fld>
            <a:endParaRPr lang="en-US"/>
          </a:p>
        </p:txBody>
      </p:sp>
    </p:spTree>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Julie A. Pace   The Cavanagh Law Firm, P.A.   602.322.4046       jpace@cavanagh.com</a:t>
            </a:r>
            <a:endParaRPr lang="en-US"/>
          </a:p>
        </p:txBody>
      </p:sp>
      <p:sp>
        <p:nvSpPr>
          <p:cNvPr id="9" name="Slide Number Placeholder 8"/>
          <p:cNvSpPr>
            <a:spLocks noGrp="1"/>
          </p:cNvSpPr>
          <p:nvPr>
            <p:ph type="sldNum" sz="quarter" idx="12"/>
          </p:nvPr>
        </p:nvSpPr>
        <p:spPr/>
        <p:txBody>
          <a:bodyPr/>
          <a:lstStyle/>
          <a:p>
            <a:fld id="{2789DC69-C27A-404C-9756-DA653B8FBC6D}" type="slidenum">
              <a:rPr lang="en-US" smtClean="0"/>
              <a:t>‹#›</a:t>
            </a:fld>
            <a:endParaRPr lang="en-US"/>
          </a:p>
        </p:txBody>
      </p:sp>
    </p:spTree>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Julie A. Pace   The Cavanagh Law Firm, P.A.   602.322.4046       jpace@cavanagh.com</a:t>
            </a:r>
            <a:endParaRPr lang="en-US"/>
          </a:p>
        </p:txBody>
      </p:sp>
      <p:sp>
        <p:nvSpPr>
          <p:cNvPr id="5" name="Slide Number Placeholder 4"/>
          <p:cNvSpPr>
            <a:spLocks noGrp="1"/>
          </p:cNvSpPr>
          <p:nvPr>
            <p:ph type="sldNum" sz="quarter" idx="12"/>
          </p:nvPr>
        </p:nvSpPr>
        <p:spPr/>
        <p:txBody>
          <a:bodyPr/>
          <a:lstStyle/>
          <a:p>
            <a:fld id="{2789DC69-C27A-404C-9756-DA653B8FBC6D}" type="slidenum">
              <a:rPr lang="en-US" smtClean="0"/>
              <a:t>‹#›</a:t>
            </a:fld>
            <a:endParaRPr lang="en-US"/>
          </a:p>
        </p:txBody>
      </p:sp>
    </p:spTree>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Julie A. Pace   The Cavanagh Law Firm, P.A.   602.322.4046       jpace@cavanagh.com</a:t>
            </a:r>
            <a:endParaRPr lang="en-US"/>
          </a:p>
        </p:txBody>
      </p:sp>
      <p:sp>
        <p:nvSpPr>
          <p:cNvPr id="4" name="Slide Number Placeholder 3"/>
          <p:cNvSpPr>
            <a:spLocks noGrp="1"/>
          </p:cNvSpPr>
          <p:nvPr>
            <p:ph type="sldNum" sz="quarter" idx="12"/>
          </p:nvPr>
        </p:nvSpPr>
        <p:spPr/>
        <p:txBody>
          <a:bodyPr/>
          <a:lstStyle/>
          <a:p>
            <a:fld id="{2789DC69-C27A-404C-9756-DA653B8FBC6D}" type="slidenum">
              <a:rPr lang="en-US" smtClean="0"/>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Julie A. Pace   The Cavanagh Law Firm, P.A.   602.322.4046       jpace@cavanagh.com</a:t>
            </a:r>
            <a:endParaRPr lang="en-US"/>
          </a:p>
        </p:txBody>
      </p:sp>
      <p:sp>
        <p:nvSpPr>
          <p:cNvPr id="6" name="Slide Number Placeholder 5"/>
          <p:cNvSpPr>
            <a:spLocks noGrp="1"/>
          </p:cNvSpPr>
          <p:nvPr>
            <p:ph type="sldNum" sz="quarter" idx="12"/>
          </p:nvPr>
        </p:nvSpPr>
        <p:spPr/>
        <p:txBody>
          <a:bodyPr/>
          <a:lstStyle/>
          <a:p>
            <a:fld id="{F8038477-69EF-4836-985A-8A758B11D13B}" type="slidenum">
              <a:rPr lang="en-US" smtClean="0"/>
              <a:t>‹#›</a:t>
            </a:fld>
            <a:endParaRPr lang="en-US"/>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Julie A. Pace   The Cavanagh Law Firm, P.A.   602.322.4046       jpace@cavanagh.com</a:t>
            </a:r>
            <a:endParaRPr lang="en-US"/>
          </a:p>
        </p:txBody>
      </p:sp>
      <p:sp>
        <p:nvSpPr>
          <p:cNvPr id="7" name="Slide Number Placeholder 6"/>
          <p:cNvSpPr>
            <a:spLocks noGrp="1"/>
          </p:cNvSpPr>
          <p:nvPr>
            <p:ph type="sldNum" sz="quarter" idx="12"/>
          </p:nvPr>
        </p:nvSpPr>
        <p:spPr/>
        <p:txBody>
          <a:bodyPr/>
          <a:lstStyle/>
          <a:p>
            <a:fld id="{2789DC69-C27A-404C-9756-DA653B8FBC6D}" type="slidenum">
              <a:rPr lang="en-US" smtClean="0"/>
              <a:t>‹#›</a:t>
            </a:fld>
            <a:endParaRPr lang="en-US"/>
          </a:p>
        </p:txBody>
      </p:sp>
    </p:spTree>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Julie A. Pace   The Cavanagh Law Firm, P.A.   602.322.4046       jpace@cavanagh.com</a:t>
            </a:r>
            <a:endParaRPr lang="en-US"/>
          </a:p>
        </p:txBody>
      </p:sp>
      <p:sp>
        <p:nvSpPr>
          <p:cNvPr id="7" name="Slide Number Placeholder 6"/>
          <p:cNvSpPr>
            <a:spLocks noGrp="1"/>
          </p:cNvSpPr>
          <p:nvPr>
            <p:ph type="sldNum" sz="quarter" idx="12"/>
          </p:nvPr>
        </p:nvSpPr>
        <p:spPr/>
        <p:txBody>
          <a:bodyPr/>
          <a:lstStyle/>
          <a:p>
            <a:fld id="{2789DC69-C27A-404C-9756-DA653B8FBC6D}" type="slidenum">
              <a:rPr lang="en-US" smtClean="0"/>
              <a:t>‹#›</a:t>
            </a:fld>
            <a:endParaRPr lang="en-US"/>
          </a:p>
        </p:txBody>
      </p:sp>
    </p:spTree>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Julie A. Pace   The Cavanagh Law Firm, P.A.   602.322.4046       jpace@cavanagh.com</a:t>
            </a:r>
            <a:endParaRPr lang="en-US"/>
          </a:p>
        </p:txBody>
      </p:sp>
      <p:sp>
        <p:nvSpPr>
          <p:cNvPr id="6" name="Slide Number Placeholder 5"/>
          <p:cNvSpPr>
            <a:spLocks noGrp="1"/>
          </p:cNvSpPr>
          <p:nvPr>
            <p:ph type="sldNum" sz="quarter" idx="12"/>
          </p:nvPr>
        </p:nvSpPr>
        <p:spPr/>
        <p:txBody>
          <a:bodyPr/>
          <a:lstStyle/>
          <a:p>
            <a:fld id="{2789DC69-C27A-404C-9756-DA653B8FBC6D}" type="slidenum">
              <a:rPr lang="en-US" smtClean="0"/>
              <a:t>‹#›</a:t>
            </a:fld>
            <a:endParaRPr lang="en-US"/>
          </a:p>
        </p:txBody>
      </p:sp>
    </p:spTree>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Julie A. Pace   The Cavanagh Law Firm, P.A.   602.322.4046       jpace@cavanagh.com</a:t>
            </a:r>
            <a:endParaRPr lang="en-US"/>
          </a:p>
        </p:txBody>
      </p:sp>
      <p:sp>
        <p:nvSpPr>
          <p:cNvPr id="6" name="Slide Number Placeholder 5"/>
          <p:cNvSpPr>
            <a:spLocks noGrp="1"/>
          </p:cNvSpPr>
          <p:nvPr>
            <p:ph type="sldNum" sz="quarter" idx="12"/>
          </p:nvPr>
        </p:nvSpPr>
        <p:spPr/>
        <p:txBody>
          <a:bodyPr/>
          <a:lstStyle/>
          <a:p>
            <a:fld id="{2789DC69-C27A-404C-9756-DA653B8FBC6D}" type="slidenum">
              <a:rPr lang="en-US" smtClean="0"/>
              <a:t>‹#›</a:t>
            </a:fld>
            <a:endParaRPr lang="en-US"/>
          </a:p>
        </p:txBody>
      </p:sp>
    </p:spTree>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lvl1pPr>
              <a:defRPr/>
            </a:lvl1pPr>
          </a:lstStyle>
          <a:p>
            <a:fld id="{B72A479A-E6BC-4045-B187-9F8FBE6D49F8}" type="slidenum">
              <a:rPr lang="en-US"/>
              <a:t>‹#›</a:t>
            </a:fld>
            <a:endParaRPr lang="en-US"/>
          </a:p>
        </p:txBody>
      </p:sp>
    </p:spTree>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fld id="{D07C8D36-6BC7-410F-A375-4338DF83D614}" type="slidenum">
              <a:rPr lang="en-US"/>
              <a:t>‹#›</a:t>
            </a:fld>
            <a:endParaRPr lang="en-US"/>
          </a:p>
        </p:txBody>
      </p:sp>
    </p:spTree>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lvl1pPr>
              <a:defRPr/>
            </a:lvl1pPr>
          </a:lstStyle>
          <a:p>
            <a:fld id="{C84F11F4-3546-4A75-A8E2-A5EEA583B346}" type="slidenum">
              <a:rPr lang="en-US"/>
              <a:t>‹#›</a:t>
            </a:fld>
            <a:endParaRPr lang="en-US"/>
          </a:p>
        </p:txBody>
      </p:sp>
    </p:spTree>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1625" y="1524000"/>
            <a:ext cx="4191000" cy="4598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5025" y="1524000"/>
            <a:ext cx="4191000" cy="4598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2"/>
          </p:nvPr>
        </p:nvSpPr>
        <p:spPr/>
        <p:txBody>
          <a:bodyPr/>
          <a:lstStyle>
            <a:lvl1pPr>
              <a:defRPr/>
            </a:lvl1pPr>
          </a:lstStyle>
          <a:p>
            <a:fld id="{D6AFEF2E-481A-41E1-86C4-58E19DEC7D7C}" type="slidenum">
              <a:rPr lang="en-US"/>
              <a:t>‹#›</a:t>
            </a:fld>
            <a:endParaRPr lang="en-US"/>
          </a:p>
        </p:txBody>
      </p:sp>
    </p:spTree>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5"/>
          <p:cNvSpPr>
            <a:spLocks noGrp="1"/>
          </p:cNvSpPr>
          <p:nvPr>
            <p:ph type="sldNum" sz="quarter" idx="12"/>
          </p:nvPr>
        </p:nvSpPr>
        <p:spPr/>
        <p:txBody>
          <a:bodyPr/>
          <a:lstStyle>
            <a:lvl1pPr>
              <a:defRPr/>
            </a:lvl1pPr>
          </a:lstStyle>
          <a:p>
            <a:fld id="{B4FF9294-064A-407D-92E9-8AD447CADEEC}" type="slidenum">
              <a:rPr lang="en-US"/>
              <a:t>‹#›</a:t>
            </a:fld>
            <a:endParaRPr lang="en-US"/>
          </a:p>
        </p:txBody>
      </p:sp>
    </p:spTree>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5"/>
          <p:cNvSpPr>
            <a:spLocks noGrp="1"/>
          </p:cNvSpPr>
          <p:nvPr>
            <p:ph type="sldNum" sz="quarter" idx="12"/>
          </p:nvPr>
        </p:nvSpPr>
        <p:spPr/>
        <p:txBody>
          <a:bodyPr/>
          <a:lstStyle>
            <a:lvl1pPr>
              <a:defRPr/>
            </a:lvl1pPr>
          </a:lstStyle>
          <a:p>
            <a:fld id="{3822B82D-AA4A-4B38-BF3A-51DCEDE1D52F}" type="slidenum">
              <a:rPr lang="en-US"/>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Julie A. Pace   The Cavanagh Law Firm, P.A.   602.322.4046       jpace@cavanagh.com</a:t>
            </a:r>
            <a:endParaRPr lang="en-US"/>
          </a:p>
        </p:txBody>
      </p:sp>
      <p:sp>
        <p:nvSpPr>
          <p:cNvPr id="7" name="Slide Number Placeholder 6"/>
          <p:cNvSpPr>
            <a:spLocks noGrp="1"/>
          </p:cNvSpPr>
          <p:nvPr>
            <p:ph type="sldNum" sz="quarter" idx="12"/>
          </p:nvPr>
        </p:nvSpPr>
        <p:spPr/>
        <p:txBody>
          <a:bodyPr/>
          <a:lstStyle/>
          <a:p>
            <a:fld id="{F8038477-69EF-4836-985A-8A758B11D13B}" type="slidenum">
              <a:rPr lang="en-US" smtClean="0"/>
              <a:t>‹#›</a:t>
            </a:fld>
            <a:endParaRPr lang="en-US"/>
          </a:p>
        </p:txBody>
      </p:sp>
    </p:spTree>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lvl1pPr>
              <a:defRPr>
                <a:solidFill>
                  <a:srgbClr val="002060"/>
                </a:solidFill>
              </a:defRPr>
            </a:lvl1pPr>
          </a:lstStyle>
          <a:p>
            <a:fld id="{A27F6C2B-D27D-4286-BC08-6F825E2ECAA5}" type="slidenum">
              <a:rPr lang="en-US" smtClean="0"/>
              <a:t>‹#›</a:t>
            </a:fld>
            <a:endParaRPr lang="en-US"/>
          </a:p>
        </p:txBody>
      </p:sp>
    </p:spTree>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5"/>
          <p:cNvSpPr>
            <a:spLocks noGrp="1"/>
          </p:cNvSpPr>
          <p:nvPr>
            <p:ph type="sldNum" sz="quarter" idx="12"/>
          </p:nvPr>
        </p:nvSpPr>
        <p:spPr/>
        <p:txBody>
          <a:bodyPr/>
          <a:lstStyle>
            <a:lvl1pPr>
              <a:defRPr/>
            </a:lvl1pPr>
          </a:lstStyle>
          <a:p>
            <a:fld id="{1882DA0C-6363-4D97-BE19-6154D0EAECDA}" type="slidenum">
              <a:rPr lang="en-US"/>
              <a:t>‹#›</a:t>
            </a:fld>
            <a:endParaRPr lang="en-US"/>
          </a:p>
        </p:txBody>
      </p:sp>
    </p:spTree>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5"/>
          <p:cNvSpPr>
            <a:spLocks noGrp="1"/>
          </p:cNvSpPr>
          <p:nvPr>
            <p:ph type="sldNum" sz="quarter" idx="12"/>
          </p:nvPr>
        </p:nvSpPr>
        <p:spPr/>
        <p:txBody>
          <a:bodyPr/>
          <a:lstStyle>
            <a:lvl1pPr>
              <a:defRPr/>
            </a:lvl1pPr>
          </a:lstStyle>
          <a:p>
            <a:fld id="{CBCF7227-FF79-49D2-898F-7B167793486E}" type="slidenum">
              <a:rPr lang="en-US"/>
              <a:t>‹#›</a:t>
            </a:fld>
            <a:endParaRPr lang="en-US"/>
          </a:p>
        </p:txBody>
      </p:sp>
    </p:spTree>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fld id="{6F201FB2-C2BA-4E2F-A931-0B3EFE2713DF}" type="slidenum">
              <a:rPr lang="en-US"/>
              <a:t>‹#›</a:t>
            </a:fld>
            <a:endParaRPr lang="en-US"/>
          </a:p>
        </p:txBody>
      </p:sp>
    </p:spTree>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2425" y="228600"/>
            <a:ext cx="2133600" cy="58943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1625" y="228600"/>
            <a:ext cx="6248400" cy="58943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fld id="{0839B602-AA9F-4F63-917D-C449F756D762}" type="slidenum">
              <a:rPr lang="en-US"/>
              <a:t>‹#›</a:t>
            </a:fld>
            <a:endParaRPr lang="en-US"/>
          </a:p>
        </p:txBody>
      </p:sp>
    </p:spTree>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28"/>
          <p:cNvSpPr>
            <a:spLocks noGrp="1"/>
          </p:cNvSpPr>
          <p:nvPr>
            <p:ph type="sldNum" sz="quarter" idx="12"/>
          </p:nvPr>
        </p:nvSpPr>
        <p:spPr/>
        <p:txBody>
          <a:bodyPr/>
          <a:lstStyle>
            <a:lvl1pPr>
              <a:defRPr/>
            </a:lvl1pPr>
          </a:lstStyle>
          <a:p>
            <a:fld id="{3BF0EE46-9307-4C89-B438-31C247BE06FC}" type="slidenum">
              <a:rPr lang="en-US"/>
              <a:t>‹#›</a:t>
            </a:fld>
            <a:endParaRPr lang="en-US"/>
          </a:p>
        </p:txBody>
      </p:sp>
    </p:spTree>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28"/>
          <p:cNvSpPr>
            <a:spLocks noGrp="1"/>
          </p:cNvSpPr>
          <p:nvPr>
            <p:ph type="sldNum" sz="quarter" idx="12"/>
          </p:nvPr>
        </p:nvSpPr>
        <p:spPr/>
        <p:txBody>
          <a:bodyPr/>
          <a:lstStyle>
            <a:lvl1pPr>
              <a:defRPr/>
            </a:lvl1pPr>
          </a:lstStyle>
          <a:p>
            <a:fld id="{5CEE917F-A2CD-4D58-B9E3-D48FF6DAB623}" type="slidenum">
              <a:rPr lang="en-US"/>
              <a:t>‹#›</a:t>
            </a:fld>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39000" y="6096000"/>
            <a:ext cx="1559859" cy="276225"/>
          </a:xfrm>
          <a:prstGeom prst="rect">
            <a:avLst/>
          </a:prstGeom>
        </p:spPr>
      </p:pic>
    </p:spTree>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28"/>
          <p:cNvSpPr>
            <a:spLocks noGrp="1"/>
          </p:cNvSpPr>
          <p:nvPr>
            <p:ph type="sldNum" sz="quarter" idx="12"/>
          </p:nvPr>
        </p:nvSpPr>
        <p:spPr/>
        <p:txBody>
          <a:bodyPr/>
          <a:lstStyle>
            <a:lvl1pPr>
              <a:defRPr/>
            </a:lvl1pPr>
          </a:lstStyle>
          <a:p>
            <a:fld id="{7FC97893-1536-42FA-8568-E82DF6F72D30}" type="slidenum">
              <a:rPr lang="en-US"/>
              <a:t>‹#›</a:t>
            </a:fld>
            <a:endParaRPr lang="en-US"/>
          </a:p>
        </p:txBody>
      </p:sp>
    </p:spTree>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1625" y="1524000"/>
            <a:ext cx="4191000" cy="4598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5025" y="1524000"/>
            <a:ext cx="4191000" cy="4598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28"/>
          <p:cNvSpPr>
            <a:spLocks noGrp="1"/>
          </p:cNvSpPr>
          <p:nvPr>
            <p:ph type="sldNum" sz="quarter" idx="12"/>
          </p:nvPr>
        </p:nvSpPr>
        <p:spPr/>
        <p:txBody>
          <a:bodyPr/>
          <a:lstStyle>
            <a:lvl1pPr>
              <a:defRPr/>
            </a:lvl1pPr>
          </a:lstStyle>
          <a:p>
            <a:fld id="{2CA74B5E-CC3D-4580-A7B4-62E9ABF5B8A3}" type="slidenum">
              <a:rPr lang="en-US"/>
              <a:t>‹#›</a:t>
            </a:fld>
            <a:endParaRPr lang="en-US"/>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315200" y="6096000"/>
            <a:ext cx="1559859" cy="276225"/>
          </a:xfrm>
          <a:prstGeom prst="rect">
            <a:avLst/>
          </a:prstGeom>
        </p:spPr>
      </p:pic>
    </p:spTree>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28"/>
          <p:cNvSpPr>
            <a:spLocks noGrp="1"/>
          </p:cNvSpPr>
          <p:nvPr>
            <p:ph type="sldNum" sz="quarter" idx="12"/>
          </p:nvPr>
        </p:nvSpPr>
        <p:spPr/>
        <p:txBody>
          <a:bodyPr/>
          <a:lstStyle>
            <a:lvl1pPr>
              <a:defRPr/>
            </a:lvl1pPr>
          </a:lstStyle>
          <a:p>
            <a:fld id="{E78FEFB6-5279-40A4-B606-4B98A3D1CF51}" type="slidenum">
              <a:rPr lang="en-US"/>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Julie A. Pace   The Cavanagh Law Firm, P.A.   602.322.4046       jpace@cavanagh.com</a:t>
            </a:r>
            <a:endParaRPr lang="en-US"/>
          </a:p>
        </p:txBody>
      </p:sp>
      <p:sp>
        <p:nvSpPr>
          <p:cNvPr id="9" name="Slide Number Placeholder 8"/>
          <p:cNvSpPr>
            <a:spLocks noGrp="1"/>
          </p:cNvSpPr>
          <p:nvPr>
            <p:ph type="sldNum" sz="quarter" idx="12"/>
          </p:nvPr>
        </p:nvSpPr>
        <p:spPr/>
        <p:txBody>
          <a:bodyPr/>
          <a:lstStyle/>
          <a:p>
            <a:fld id="{F8038477-69EF-4836-985A-8A758B11D13B}" type="slidenum">
              <a:rPr lang="en-US" smtClean="0"/>
              <a:t>‹#›</a:t>
            </a:fld>
            <a:endParaRPr lang="en-US"/>
          </a:p>
        </p:txBody>
      </p:sp>
    </p:spTree>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28"/>
          <p:cNvSpPr>
            <a:spLocks noGrp="1"/>
          </p:cNvSpPr>
          <p:nvPr>
            <p:ph type="sldNum" sz="quarter" idx="12"/>
          </p:nvPr>
        </p:nvSpPr>
        <p:spPr/>
        <p:txBody>
          <a:bodyPr/>
          <a:lstStyle>
            <a:lvl1pPr>
              <a:defRPr/>
            </a:lvl1pPr>
          </a:lstStyle>
          <a:p>
            <a:fld id="{0D0F78B3-0CBB-42D9-9213-E2B9663330D0}" type="slidenum">
              <a:rPr lang="en-US"/>
              <a:t>‹#›</a:t>
            </a:fld>
            <a:endParaRPr lang="en-US"/>
          </a:p>
        </p:txBody>
      </p:sp>
    </p:spTree>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28"/>
          <p:cNvSpPr>
            <a:spLocks noGrp="1"/>
          </p:cNvSpPr>
          <p:nvPr>
            <p:ph type="sldNum" sz="quarter" idx="12"/>
          </p:nvPr>
        </p:nvSpPr>
        <p:spPr/>
        <p:txBody>
          <a:bodyPr/>
          <a:lstStyle>
            <a:lvl1pPr>
              <a:defRPr/>
            </a:lvl1pPr>
          </a:lstStyle>
          <a:p>
            <a:fld id="{5C952B00-037B-4A9D-AFF9-43794094E697}" type="slidenum">
              <a:rPr lang="en-US"/>
              <a:t>‹#›</a:t>
            </a:fld>
            <a:endParaRPr lang="en-US"/>
          </a:p>
        </p:txBody>
      </p:sp>
    </p:spTree>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28"/>
          <p:cNvSpPr>
            <a:spLocks noGrp="1"/>
          </p:cNvSpPr>
          <p:nvPr>
            <p:ph type="sldNum" sz="quarter" idx="12"/>
          </p:nvPr>
        </p:nvSpPr>
        <p:spPr/>
        <p:txBody>
          <a:bodyPr/>
          <a:lstStyle>
            <a:lvl1pPr>
              <a:defRPr/>
            </a:lvl1pPr>
          </a:lstStyle>
          <a:p>
            <a:fld id="{C95BC2A5-240C-40CC-A6A4-FB7C12B615A4}" type="slidenum">
              <a:rPr lang="en-US"/>
              <a:t>‹#›</a:t>
            </a:fld>
            <a:endParaRPr lang="en-US"/>
          </a:p>
        </p:txBody>
      </p:sp>
    </p:spTree>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28"/>
          <p:cNvSpPr>
            <a:spLocks noGrp="1"/>
          </p:cNvSpPr>
          <p:nvPr>
            <p:ph type="sldNum" sz="quarter" idx="12"/>
          </p:nvPr>
        </p:nvSpPr>
        <p:spPr/>
        <p:txBody>
          <a:bodyPr/>
          <a:lstStyle>
            <a:lvl1pPr>
              <a:defRPr/>
            </a:lvl1pPr>
          </a:lstStyle>
          <a:p>
            <a:fld id="{936AD031-179B-43D9-BDFB-7994AFF6EE9B}" type="slidenum">
              <a:rPr lang="en-US"/>
              <a:t>‹#›</a:t>
            </a:fld>
            <a:endParaRPr lang="en-US"/>
          </a:p>
        </p:txBody>
      </p:sp>
    </p:spTree>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28"/>
          <p:cNvSpPr>
            <a:spLocks noGrp="1"/>
          </p:cNvSpPr>
          <p:nvPr>
            <p:ph type="sldNum" sz="quarter" idx="12"/>
          </p:nvPr>
        </p:nvSpPr>
        <p:spPr/>
        <p:txBody>
          <a:bodyPr/>
          <a:lstStyle>
            <a:lvl1pPr>
              <a:defRPr/>
            </a:lvl1pPr>
          </a:lstStyle>
          <a:p>
            <a:fld id="{5F1E992F-747C-48D3-8DA2-4A69C7C3829C}" type="slidenum">
              <a:rPr lang="en-US"/>
              <a:t>‹#›</a:t>
            </a:fld>
            <a:endParaRPr lang="en-US"/>
          </a:p>
        </p:txBody>
      </p:sp>
    </p:spTree>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2425" y="228600"/>
            <a:ext cx="2133600" cy="58943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1625" y="228600"/>
            <a:ext cx="6248400" cy="58943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28"/>
          <p:cNvSpPr>
            <a:spLocks noGrp="1"/>
          </p:cNvSpPr>
          <p:nvPr>
            <p:ph type="sldNum" sz="quarter" idx="12"/>
          </p:nvPr>
        </p:nvSpPr>
        <p:spPr/>
        <p:txBody>
          <a:bodyPr/>
          <a:lstStyle>
            <a:lvl1pPr>
              <a:defRPr/>
            </a:lvl1pPr>
          </a:lstStyle>
          <a:p>
            <a:fld id="{8DF132D7-1025-4F89-B72C-3AE52D2EB883}" type="slidenum">
              <a:rPr lang="en-US"/>
              <a:t>‹#›</a:t>
            </a:fld>
            <a:endParaRPr lang="en-US"/>
          </a:p>
        </p:txBody>
      </p:sp>
    </p:spTree>
  </p:cSld>
  <p:clrMapOvr>
    <a:masterClrMapping/>
  </p:clrMapOv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lvl1pPr>
              <a:defRPr/>
            </a:lvl1pPr>
          </a:lstStyle>
          <a:p>
            <a:fld id="{B72A479A-E6BC-4045-B187-9F8FBE6D49F8}" type="slidenum">
              <a:rPr lang="en-US"/>
              <a:t>‹#›</a:t>
            </a:fld>
            <a:endParaRPr lang="en-US"/>
          </a:p>
        </p:txBody>
      </p:sp>
    </p:spTree>
  </p:cSld>
  <p:clrMapOvr>
    <a:masterClrMapping/>
  </p:clrMapOv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fld id="{D07C8D36-6BC7-410F-A375-4338DF83D614}" type="slidenum">
              <a:rPr lang="en-US"/>
              <a:t>‹#›</a:t>
            </a:fld>
            <a:endParaRPr lang="en-US"/>
          </a:p>
        </p:txBody>
      </p:sp>
    </p:spTree>
  </p:cSld>
  <p:clrMapOvr>
    <a:masterClrMapping/>
  </p:clrMapOv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lvl1pPr>
              <a:defRPr/>
            </a:lvl1pPr>
          </a:lstStyle>
          <a:p>
            <a:fld id="{C84F11F4-3546-4A75-A8E2-A5EEA583B346}" type="slidenum">
              <a:rPr lang="en-US"/>
              <a:t>‹#›</a:t>
            </a:fld>
            <a:endParaRPr lang="en-US"/>
          </a:p>
        </p:txBody>
      </p:sp>
    </p:spTree>
  </p:cSld>
  <p:clrMapOvr>
    <a:masterClrMapping/>
  </p:clrMapOvr>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1625" y="1524000"/>
            <a:ext cx="4191000" cy="4598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5025" y="1524000"/>
            <a:ext cx="4191000" cy="4598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2"/>
          </p:nvPr>
        </p:nvSpPr>
        <p:spPr/>
        <p:txBody>
          <a:bodyPr/>
          <a:lstStyle>
            <a:lvl1pPr>
              <a:defRPr/>
            </a:lvl1pPr>
          </a:lstStyle>
          <a:p>
            <a:fld id="{D6AFEF2E-481A-41E1-86C4-58E19DEC7D7C}" type="slidenum">
              <a:rPr lang="en-US"/>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Julie A. Pace   The Cavanagh Law Firm, P.A.   602.322.4046       jpace@cavanagh.com</a:t>
            </a:r>
            <a:endParaRPr lang="en-US"/>
          </a:p>
        </p:txBody>
      </p:sp>
      <p:sp>
        <p:nvSpPr>
          <p:cNvPr id="5" name="Slide Number Placeholder 4"/>
          <p:cNvSpPr>
            <a:spLocks noGrp="1"/>
          </p:cNvSpPr>
          <p:nvPr>
            <p:ph type="sldNum" sz="quarter" idx="12"/>
          </p:nvPr>
        </p:nvSpPr>
        <p:spPr/>
        <p:txBody>
          <a:bodyPr/>
          <a:lstStyle/>
          <a:p>
            <a:fld id="{F8038477-69EF-4836-985A-8A758B11D13B}" type="slidenum">
              <a:rPr lang="en-US" smtClean="0"/>
              <a:t>‹#›</a:t>
            </a:fld>
            <a:endParaRPr lang="en-US"/>
          </a:p>
        </p:txBody>
      </p:sp>
    </p:spTree>
  </p:cSld>
  <p:clrMapOvr>
    <a:masterClrMapping/>
  </p:clrMapOv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5"/>
          <p:cNvSpPr>
            <a:spLocks noGrp="1"/>
          </p:cNvSpPr>
          <p:nvPr>
            <p:ph type="sldNum" sz="quarter" idx="12"/>
          </p:nvPr>
        </p:nvSpPr>
        <p:spPr/>
        <p:txBody>
          <a:bodyPr/>
          <a:lstStyle>
            <a:lvl1pPr>
              <a:defRPr/>
            </a:lvl1pPr>
          </a:lstStyle>
          <a:p>
            <a:fld id="{B4FF9294-064A-407D-92E9-8AD447CADEEC}" type="slidenum">
              <a:rPr lang="en-US"/>
              <a:t>‹#›</a:t>
            </a:fld>
            <a:endParaRPr lang="en-US"/>
          </a:p>
        </p:txBody>
      </p:sp>
    </p:spTree>
  </p:cSld>
  <p:clrMapOvr>
    <a:masterClrMapping/>
  </p:clrMapOv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5"/>
          <p:cNvSpPr>
            <a:spLocks noGrp="1"/>
          </p:cNvSpPr>
          <p:nvPr>
            <p:ph type="sldNum" sz="quarter" idx="12"/>
          </p:nvPr>
        </p:nvSpPr>
        <p:spPr/>
        <p:txBody>
          <a:bodyPr/>
          <a:lstStyle>
            <a:lvl1pPr>
              <a:defRPr/>
            </a:lvl1pPr>
          </a:lstStyle>
          <a:p>
            <a:fld id="{3822B82D-AA4A-4B38-BF3A-51DCEDE1D52F}" type="slidenum">
              <a:rPr lang="en-US"/>
              <a:t>‹#›</a:t>
            </a:fld>
            <a:endParaRPr lang="en-US"/>
          </a:p>
        </p:txBody>
      </p:sp>
    </p:spTree>
  </p:cSld>
  <p:clrMapOvr>
    <a:masterClrMapping/>
  </p:clrMapOvr>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lvl1pPr>
              <a:defRPr/>
            </a:lvl1pPr>
          </a:lstStyle>
          <a:p>
            <a:fld id="{274294AE-381B-49EE-8FE9-513150ABBBF0}" type="slidenum">
              <a:rPr lang="en-US"/>
              <a:t>‹#›</a:t>
            </a:fld>
            <a:endParaRPr lang="en-US"/>
          </a:p>
        </p:txBody>
      </p:sp>
    </p:spTree>
  </p:cSld>
  <p:clrMapOvr>
    <a:masterClrMapping/>
  </p:clrMapOvr>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5"/>
          <p:cNvSpPr>
            <a:spLocks noGrp="1"/>
          </p:cNvSpPr>
          <p:nvPr>
            <p:ph type="sldNum" sz="quarter" idx="12"/>
          </p:nvPr>
        </p:nvSpPr>
        <p:spPr/>
        <p:txBody>
          <a:bodyPr/>
          <a:lstStyle>
            <a:lvl1pPr>
              <a:defRPr/>
            </a:lvl1pPr>
          </a:lstStyle>
          <a:p>
            <a:fld id="{1882DA0C-6363-4D97-BE19-6154D0EAECDA}" type="slidenum">
              <a:rPr lang="en-US"/>
              <a:t>‹#›</a:t>
            </a:fld>
            <a:endParaRPr lang="en-US"/>
          </a:p>
        </p:txBody>
      </p:sp>
    </p:spTree>
  </p:cSld>
  <p:clrMapOvr>
    <a:masterClrMapping/>
  </p:clrMapOvr>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5"/>
          <p:cNvSpPr>
            <a:spLocks noGrp="1"/>
          </p:cNvSpPr>
          <p:nvPr>
            <p:ph type="sldNum" sz="quarter" idx="12"/>
          </p:nvPr>
        </p:nvSpPr>
        <p:spPr/>
        <p:txBody>
          <a:bodyPr/>
          <a:lstStyle>
            <a:lvl1pPr>
              <a:defRPr/>
            </a:lvl1pPr>
          </a:lstStyle>
          <a:p>
            <a:fld id="{CBCF7227-FF79-49D2-898F-7B167793486E}" type="slidenum">
              <a:rPr lang="en-US"/>
              <a:t>‹#›</a:t>
            </a:fld>
            <a:endParaRPr lang="en-US"/>
          </a:p>
        </p:txBody>
      </p:sp>
    </p:spTree>
  </p:cSld>
  <p:clrMapOvr>
    <a:masterClrMapping/>
  </p:clrMapOvr>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fld id="{6F201FB2-C2BA-4E2F-A931-0B3EFE2713DF}" type="slidenum">
              <a:rPr lang="en-US"/>
              <a:t>‹#›</a:t>
            </a:fld>
            <a:endParaRPr lang="en-US"/>
          </a:p>
        </p:txBody>
      </p:sp>
    </p:spTree>
  </p:cSld>
  <p:clrMapOvr>
    <a:masterClrMapping/>
  </p:clrMapOvr>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2425" y="228600"/>
            <a:ext cx="2133600" cy="58943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1625" y="228600"/>
            <a:ext cx="6248400" cy="58943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fld id="{0839B602-AA9F-4F63-917D-C449F756D762}" type="slidenum">
              <a:rPr lang="en-US"/>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Julie A. Pace   The Cavanagh Law Firm, P.A.   602.322.4046       jpace@cavanagh.com</a:t>
            </a:r>
            <a:endParaRPr lang="en-US"/>
          </a:p>
        </p:txBody>
      </p:sp>
      <p:sp>
        <p:nvSpPr>
          <p:cNvPr id="4" name="Slide Number Placeholder 3"/>
          <p:cNvSpPr>
            <a:spLocks noGrp="1"/>
          </p:cNvSpPr>
          <p:nvPr>
            <p:ph type="sldNum" sz="quarter" idx="12"/>
          </p:nvPr>
        </p:nvSpPr>
        <p:spPr/>
        <p:txBody>
          <a:bodyPr/>
          <a:lstStyle/>
          <a:p>
            <a:fld id="{F8038477-69EF-4836-985A-8A758B11D13B}" type="slidenum">
              <a:rPr lang="en-US" smtClean="0"/>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Julie A. Pace   The Cavanagh Law Firm, P.A.   602.322.4046       jpace@cavanagh.com</a:t>
            </a:r>
            <a:endParaRPr lang="en-US"/>
          </a:p>
        </p:txBody>
      </p:sp>
      <p:sp>
        <p:nvSpPr>
          <p:cNvPr id="7" name="Slide Number Placeholder 6"/>
          <p:cNvSpPr>
            <a:spLocks noGrp="1"/>
          </p:cNvSpPr>
          <p:nvPr>
            <p:ph type="sldNum" sz="quarter" idx="12"/>
          </p:nvPr>
        </p:nvSpPr>
        <p:spPr/>
        <p:txBody>
          <a:bodyPr/>
          <a:lstStyle/>
          <a:p>
            <a:fld id="{F8038477-69EF-4836-985A-8A758B11D13B}" type="slidenum">
              <a:rPr lang="en-US" smtClean="0"/>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Julie A. Pace   The Cavanagh Law Firm, P.A.   602.322.4046       jpace@cavanagh.com</a:t>
            </a:r>
            <a:endParaRPr lang="en-US"/>
          </a:p>
        </p:txBody>
      </p:sp>
      <p:sp>
        <p:nvSpPr>
          <p:cNvPr id="7" name="Slide Number Placeholder 6"/>
          <p:cNvSpPr>
            <a:spLocks noGrp="1"/>
          </p:cNvSpPr>
          <p:nvPr>
            <p:ph type="sldNum" sz="quarter" idx="12"/>
          </p:nvPr>
        </p:nvSpPr>
        <p:spPr/>
        <p:txBody>
          <a:bodyPr/>
          <a:lstStyle/>
          <a:p>
            <a:fld id="{F8038477-69EF-4836-985A-8A758B11D13B}" type="slidenum">
              <a:rPr lang="en-US" smtClean="0"/>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Julie A. Pace   The Cavanagh Law Firm, P.A.   602.322.4046       jpace@cavanagh.com</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038477-69EF-4836-985A-8A758B11D13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Lst>
  <p:transition/>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Julie A. Pace   The Cavanagh Law Firm, P.A.   602.322.4046       jpace@cavanagh.com</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0E2290-EDDC-4010-A552-86FB9BD4D2F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Lst>
  <p:transition/>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Julie A. Pace   The Cavanagh Law Firm, P.A.   602.322.4046       jpace@cavanagh.com</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89DC69-C27A-404C-9756-DA653B8FBC6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transition/>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5602" name="Rectangle 16"/>
          <p:cNvSpPr>
            <a:spLocks noChangeArrowheads="1"/>
          </p:cNvSpPr>
          <p:nvPr/>
        </p:nvSpPr>
        <p:spPr bwMode="white">
          <a:xfrm>
            <a:off x="0" y="6705600"/>
            <a:ext cx="9144000" cy="152400"/>
          </a:xfrm>
          <a:prstGeom prst="rect">
            <a:avLst/>
          </a:prstGeom>
          <a:solidFill>
            <a:srgbClr val="FFFFFF"/>
          </a:solidFill>
          <a:ln w="9525">
            <a:noFill/>
            <a:miter lim="800000"/>
          </a:ln>
        </p:spPr>
        <p:txBody>
          <a:bodyPr wrap="none" anchor="ctr"/>
          <a:lstStyle/>
          <a:p>
            <a:endParaRPr lang="en-US"/>
          </a:p>
        </p:txBody>
      </p:sp>
      <p:sp>
        <p:nvSpPr>
          <p:cNvPr id="25603" name="Rectangle 15"/>
          <p:cNvSpPr>
            <a:spLocks noChangeArrowheads="1"/>
          </p:cNvSpPr>
          <p:nvPr/>
        </p:nvSpPr>
        <p:spPr bwMode="white">
          <a:xfrm>
            <a:off x="0" y="0"/>
            <a:ext cx="9144000" cy="1393825"/>
          </a:xfrm>
          <a:prstGeom prst="rect">
            <a:avLst/>
          </a:prstGeom>
          <a:solidFill>
            <a:srgbClr val="FFFFFF"/>
          </a:solidFill>
          <a:ln w="9525">
            <a:noFill/>
            <a:miter lim="800000"/>
          </a:ln>
        </p:spPr>
        <p:txBody>
          <a:bodyPr wrap="none" anchor="ctr"/>
          <a:lstStyle/>
          <a:p>
            <a:endParaRPr lang="en-US"/>
          </a:p>
        </p:txBody>
      </p:sp>
      <p:sp>
        <p:nvSpPr>
          <p:cNvPr id="25604" name="Rectangle 17"/>
          <p:cNvSpPr>
            <a:spLocks noChangeArrowheads="1"/>
          </p:cNvSpPr>
          <p:nvPr/>
        </p:nvSpPr>
        <p:spPr bwMode="white">
          <a:xfrm>
            <a:off x="0" y="0"/>
            <a:ext cx="152400" cy="6858000"/>
          </a:xfrm>
          <a:prstGeom prst="rect">
            <a:avLst/>
          </a:prstGeom>
          <a:solidFill>
            <a:srgbClr val="FFFFFF"/>
          </a:solidFill>
          <a:ln w="9525">
            <a:noFill/>
            <a:miter lim="800000"/>
          </a:ln>
        </p:spPr>
        <p:txBody>
          <a:bodyPr wrap="none" anchor="ctr"/>
          <a:lstStyle/>
          <a:p>
            <a:endParaRPr lang="en-US"/>
          </a:p>
        </p:txBody>
      </p:sp>
      <p:sp>
        <p:nvSpPr>
          <p:cNvPr id="25605" name="Rectangle 18"/>
          <p:cNvSpPr>
            <a:spLocks noChangeArrowheads="1"/>
          </p:cNvSpPr>
          <p:nvPr/>
        </p:nvSpPr>
        <p:spPr bwMode="white">
          <a:xfrm>
            <a:off x="8991600" y="0"/>
            <a:ext cx="152400" cy="6858000"/>
          </a:xfrm>
          <a:prstGeom prst="rect">
            <a:avLst/>
          </a:prstGeom>
          <a:solidFill>
            <a:srgbClr val="FFFFFF"/>
          </a:solidFill>
          <a:ln w="9525">
            <a:noFill/>
            <a:miter lim="800000"/>
          </a:ln>
        </p:spPr>
        <p:txBody>
          <a:bodyPr wrap="none" anchor="ctr"/>
          <a:lstStyle/>
          <a:p>
            <a:endParaRPr lang="en-US"/>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ct val="0"/>
              </a:spcBef>
              <a:spcAft>
                <a:spcPct val="0"/>
              </a:spcAft>
              <a:defRPr/>
            </a:pPr>
            <a:endParaRPr lang="en-US">
              <a:latin typeface="+mn-lt"/>
              <a:ea typeface="+mn-ea"/>
            </a:endParaRPr>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ct val="0"/>
              </a:spcBef>
              <a:spcAft>
                <a:spcPct val="0"/>
              </a:spcAft>
              <a:defRPr/>
            </a:pPr>
            <a:endParaRPr lang="en-US">
              <a:latin typeface="+mn-lt"/>
              <a:ea typeface="+mn-ea"/>
            </a:endParaRPr>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ct val="0"/>
              </a:spcBef>
              <a:spcAft>
                <a:spcPct val="0"/>
              </a:spcAft>
              <a:defRPr/>
            </a:pPr>
            <a:endParaRPr lang="en-US">
              <a:latin typeface="+mn-lt"/>
              <a:ea typeface="+mn-ea"/>
            </a:endParaRPr>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ct val="0"/>
              </a:spcBef>
              <a:spcAft>
                <a:spcPct val="0"/>
              </a:spcAft>
              <a:defRPr/>
            </a:pPr>
            <a:endParaRPr lang="en-US"/>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ct val="0"/>
              </a:spcBef>
              <a:spcAft>
                <a:spcPct val="0"/>
              </a:spcAft>
              <a:defRPr/>
            </a:pPr>
            <a:endParaRPr lang="en-US"/>
          </a:p>
        </p:txBody>
      </p:sp>
      <p:sp>
        <p:nvSpPr>
          <p:cNvPr id="25611" name="Title Placeholder 21"/>
          <p:cNvSpPr>
            <a:spLocks noGrp="1"/>
          </p:cNvSpPr>
          <p:nvPr>
            <p:ph type="title"/>
          </p:nvPr>
        </p:nvSpPr>
        <p:spPr bwMode="auto">
          <a:xfrm>
            <a:off x="301625" y="228600"/>
            <a:ext cx="8534400" cy="758825"/>
          </a:xfrm>
          <a:prstGeom prst="rect">
            <a:avLst/>
          </a:prstGeom>
          <a:noFill/>
          <a:ln w="9525">
            <a:noFill/>
            <a:miter lim="800000"/>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5612" name="Text Placeholder 12"/>
          <p:cNvSpPr>
            <a:spLocks noGrp="1"/>
          </p:cNvSpPr>
          <p:nvPr>
            <p:ph type="body" idx="1"/>
          </p:nvPr>
        </p:nvSpPr>
        <p:spPr bwMode="auto">
          <a:xfrm>
            <a:off x="301625" y="1524000"/>
            <a:ext cx="8534400" cy="4598988"/>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 name="Slide Number Placeholder 5"/>
          <p:cNvSpPr>
            <a:spLocks noGrp="1"/>
          </p:cNvSpPr>
          <p:nvPr>
            <p:ph type="sldNum" sz="quarter" idx="4"/>
          </p:nvPr>
        </p:nvSpPr>
        <p:spPr>
          <a:xfrm>
            <a:off x="4362450" y="1027113"/>
            <a:ext cx="457200" cy="441325"/>
          </a:xfrm>
          <a:prstGeom prst="rect">
            <a:avLst/>
          </a:prstGeom>
        </p:spPr>
        <p:txBody>
          <a:bodyPr vert="horz" wrap="square" lIns="45720" tIns="45720" rIns="45720" bIns="45720" numCol="1" anchor="ctr" anchorCtr="0" compatLnSpc="1">
            <a:prstTxWarp prst="textNoShape">
              <a:avLst/>
            </a:prstTxWarp>
            <a:normAutofit/>
          </a:bodyPr>
          <a:lstStyle>
            <a:lvl1pPr algn="ctr">
              <a:defRPr sz="1600">
                <a:solidFill>
                  <a:srgbClr val="AB2627"/>
                </a:solidFill>
              </a:defRPr>
            </a:lvl1pPr>
          </a:lstStyle>
          <a:p>
            <a:fld id="{0093D5D5-E73B-4E40-AA74-39B511AAAAD4}" type="slidenum">
              <a:rPr lang="en-US"/>
              <a:t>‹#›</a:t>
            </a:fld>
            <a:endParaRPr lang="en-US"/>
          </a:p>
        </p:txBody>
      </p:sp>
    </p:spTree>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ransition/>
  <p:hf sldNum="0" hdr="0" dt="0"/>
  <p:txStyles>
    <p:titleStyle>
      <a:lvl1pPr algn="ctr" rtl="0" eaLnBrk="0" fontAlgn="base" hangingPunct="0">
        <a:spcBef>
          <a:spcPct val="0"/>
        </a:spcBef>
        <a:spcAft>
          <a:spcPct val="0"/>
        </a:spcAft>
        <a:defRPr sz="3300">
          <a:solidFill>
            <a:srgbClr val="AB2627"/>
          </a:solidFill>
          <a:latin typeface="+mj-lt"/>
          <a:ea typeface="MS PGothic" pitchFamily="34" charset="-128"/>
          <a:cs typeface="ＭＳ Ｐゴシック" charset="0"/>
        </a:defRPr>
      </a:lvl1pPr>
      <a:lvl2pPr algn="ctr" rtl="0" eaLnBrk="0" fontAlgn="base" hangingPunct="0">
        <a:spcBef>
          <a:spcPct val="0"/>
        </a:spcBef>
        <a:spcAft>
          <a:spcPct val="0"/>
        </a:spcAft>
        <a:defRPr sz="3300">
          <a:solidFill>
            <a:srgbClr val="AB2627"/>
          </a:solidFill>
          <a:latin typeface="Georgia" pitchFamily="18" charset="0"/>
          <a:ea typeface="MS PGothic" pitchFamily="34" charset="-128"/>
          <a:cs typeface="ＭＳ Ｐゴシック" charset="0"/>
        </a:defRPr>
      </a:lvl2pPr>
      <a:lvl3pPr algn="ctr" rtl="0" eaLnBrk="0" fontAlgn="base" hangingPunct="0">
        <a:spcBef>
          <a:spcPct val="0"/>
        </a:spcBef>
        <a:spcAft>
          <a:spcPct val="0"/>
        </a:spcAft>
        <a:defRPr sz="3300">
          <a:solidFill>
            <a:srgbClr val="AB2627"/>
          </a:solidFill>
          <a:latin typeface="Georgia" pitchFamily="18" charset="0"/>
          <a:ea typeface="MS PGothic" pitchFamily="34" charset="-128"/>
          <a:cs typeface="ＭＳ Ｐゴシック" charset="0"/>
        </a:defRPr>
      </a:lvl3pPr>
      <a:lvl4pPr algn="ctr" rtl="0" eaLnBrk="0" fontAlgn="base" hangingPunct="0">
        <a:spcBef>
          <a:spcPct val="0"/>
        </a:spcBef>
        <a:spcAft>
          <a:spcPct val="0"/>
        </a:spcAft>
        <a:defRPr sz="3300">
          <a:solidFill>
            <a:srgbClr val="AB2627"/>
          </a:solidFill>
          <a:latin typeface="Georgia" pitchFamily="18" charset="0"/>
          <a:ea typeface="MS PGothic" pitchFamily="34" charset="-128"/>
          <a:cs typeface="ＭＳ Ｐゴシック" charset="0"/>
        </a:defRPr>
      </a:lvl4pPr>
      <a:lvl5pPr algn="ctr" rtl="0" eaLnBrk="0" fontAlgn="base" hangingPunct="0">
        <a:spcBef>
          <a:spcPct val="0"/>
        </a:spcBef>
        <a:spcAft>
          <a:spcPct val="0"/>
        </a:spcAft>
        <a:defRPr sz="3300">
          <a:solidFill>
            <a:srgbClr val="AB2627"/>
          </a:solidFill>
          <a:latin typeface="Georgia" pitchFamily="18" charset="0"/>
          <a:ea typeface="MS PGothic" pitchFamily="34" charset="-128"/>
          <a:cs typeface="ＭＳ Ｐゴシック" charset="0"/>
        </a:defRPr>
      </a:lvl5pPr>
      <a:lvl6pPr marL="457200" algn="ctr" rtl="0" eaLnBrk="0" fontAlgn="base" hangingPunct="0">
        <a:spcBef>
          <a:spcPct val="0"/>
        </a:spcBef>
        <a:spcAft>
          <a:spcPct val="0"/>
        </a:spcAft>
        <a:defRPr sz="3300">
          <a:solidFill>
            <a:srgbClr val="AB2627"/>
          </a:solidFill>
          <a:latin typeface="Georgia" pitchFamily="18" charset="0"/>
          <a:ea typeface="ＭＳ Ｐゴシック" pitchFamily="34" charset="-128"/>
        </a:defRPr>
      </a:lvl6pPr>
      <a:lvl7pPr marL="914400" algn="ctr" rtl="0" eaLnBrk="0" fontAlgn="base" hangingPunct="0">
        <a:spcBef>
          <a:spcPct val="0"/>
        </a:spcBef>
        <a:spcAft>
          <a:spcPct val="0"/>
        </a:spcAft>
        <a:defRPr sz="3300">
          <a:solidFill>
            <a:srgbClr val="AB2627"/>
          </a:solidFill>
          <a:latin typeface="Georgia" pitchFamily="18" charset="0"/>
          <a:ea typeface="ＭＳ Ｐゴシック" pitchFamily="34" charset="-128"/>
        </a:defRPr>
      </a:lvl7pPr>
      <a:lvl8pPr marL="1371600" algn="ctr" rtl="0" eaLnBrk="0" fontAlgn="base" hangingPunct="0">
        <a:spcBef>
          <a:spcPct val="0"/>
        </a:spcBef>
        <a:spcAft>
          <a:spcPct val="0"/>
        </a:spcAft>
        <a:defRPr sz="3300">
          <a:solidFill>
            <a:srgbClr val="AB2627"/>
          </a:solidFill>
          <a:latin typeface="Georgia" pitchFamily="18" charset="0"/>
          <a:ea typeface="ＭＳ Ｐゴシック" pitchFamily="34" charset="-128"/>
        </a:defRPr>
      </a:lvl8pPr>
      <a:lvl9pPr marL="1828800" algn="ctr" rtl="0" eaLnBrk="0" fontAlgn="base" hangingPunct="0">
        <a:spcBef>
          <a:spcPct val="0"/>
        </a:spcBef>
        <a:spcAft>
          <a:spcPct val="0"/>
        </a:spcAft>
        <a:defRPr sz="3300">
          <a:solidFill>
            <a:srgbClr val="AB2627"/>
          </a:solidFill>
          <a:latin typeface="Georgia" pitchFamily="18" charset="0"/>
          <a:ea typeface="ＭＳ Ｐゴシック" pitchFamily="34" charset="-128"/>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a:solidFill>
            <a:schemeClr val="tx1"/>
          </a:solidFill>
          <a:latin typeface="+mn-lt"/>
          <a:ea typeface="MS PGothic" pitchFamily="34" charset="-128"/>
          <a:cs typeface="ＭＳ Ｐゴシック" charset="0"/>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a:solidFill>
            <a:schemeClr val="tx2"/>
          </a:solidFill>
          <a:latin typeface="+mn-lt"/>
          <a:ea typeface="MS PGothic" pitchFamily="34" charset="-128"/>
        </a:defRPr>
      </a:lvl2pPr>
      <a:lvl3pPr marL="822325" indent="-228600" algn="l" rtl="0" eaLnBrk="0" fontAlgn="base" hangingPunct="0">
        <a:spcBef>
          <a:spcPct val="20000"/>
        </a:spcBef>
        <a:spcAft>
          <a:spcPct val="0"/>
        </a:spcAft>
        <a:buClr>
          <a:srgbClr val="C32D2E"/>
        </a:buClr>
        <a:buSzPct val="75000"/>
        <a:buFont typeface="Wingdings 2" pitchFamily="18" charset="2"/>
        <a:buChar char=""/>
        <a:defRPr sz="2000">
          <a:solidFill>
            <a:schemeClr val="tx1"/>
          </a:solidFill>
          <a:latin typeface="+mn-lt"/>
          <a:ea typeface="MS PGothic" pitchFamily="34" charset="-128"/>
        </a:defRPr>
      </a:lvl3pPr>
      <a:lvl4pPr marL="1096963" indent="-228600" algn="l" rtl="0" eaLnBrk="0" fontAlgn="base" hangingPunct="0">
        <a:spcBef>
          <a:spcPct val="20000"/>
        </a:spcBef>
        <a:spcAft>
          <a:spcPct val="0"/>
        </a:spcAft>
        <a:buClr>
          <a:srgbClr val="84AA33"/>
        </a:buClr>
        <a:buSzPct val="70000"/>
        <a:buFont typeface="Wingdings" pitchFamily="2" charset="2"/>
        <a:buChar char=""/>
        <a:defRPr sz="2000">
          <a:solidFill>
            <a:schemeClr val="tx2"/>
          </a:solidFill>
          <a:latin typeface="+mn-lt"/>
          <a:ea typeface="MS PGothic" pitchFamily="34" charset="-128"/>
        </a:defRPr>
      </a:lvl4pPr>
      <a:lvl5pPr marL="1371600" indent="-228600" algn="l" rtl="0" eaLnBrk="0" fontAlgn="base" hangingPunct="0">
        <a:spcBef>
          <a:spcPct val="20000"/>
        </a:spcBef>
        <a:spcAft>
          <a:spcPct val="0"/>
        </a:spcAft>
        <a:buClr>
          <a:srgbClr val="964305"/>
        </a:buClr>
        <a:buChar char="•"/>
        <a:defRPr>
          <a:solidFill>
            <a:schemeClr val="tx1"/>
          </a:solidFill>
          <a:latin typeface="+mn-lt"/>
          <a:ea typeface="MS PGothic" pitchFamily="34" charset="-128"/>
        </a:defRPr>
      </a:lvl5pPr>
      <a:lvl6pPr marL="1828800" indent="-228600" algn="l" rtl="0" eaLnBrk="0" fontAlgn="base" hangingPunct="0">
        <a:spcBef>
          <a:spcPct val="20000"/>
        </a:spcBef>
        <a:spcAft>
          <a:spcPct val="0"/>
        </a:spcAft>
        <a:buClr>
          <a:srgbClr val="964305"/>
        </a:buClr>
        <a:buChar char="•"/>
        <a:defRPr>
          <a:solidFill>
            <a:schemeClr val="tx1"/>
          </a:solidFill>
          <a:latin typeface="+mn-lt"/>
          <a:ea typeface="+mn-ea"/>
        </a:defRPr>
      </a:lvl6pPr>
      <a:lvl7pPr marL="2286000" indent="-228600" algn="l" rtl="0" eaLnBrk="0" fontAlgn="base" hangingPunct="0">
        <a:spcBef>
          <a:spcPct val="20000"/>
        </a:spcBef>
        <a:spcAft>
          <a:spcPct val="0"/>
        </a:spcAft>
        <a:buClr>
          <a:srgbClr val="964305"/>
        </a:buClr>
        <a:buChar char="•"/>
        <a:defRPr>
          <a:solidFill>
            <a:schemeClr val="tx1"/>
          </a:solidFill>
          <a:latin typeface="+mn-lt"/>
          <a:ea typeface="+mn-ea"/>
        </a:defRPr>
      </a:lvl7pPr>
      <a:lvl8pPr marL="2743200" indent="-228600" algn="l" rtl="0" eaLnBrk="0" fontAlgn="base" hangingPunct="0">
        <a:spcBef>
          <a:spcPct val="20000"/>
        </a:spcBef>
        <a:spcAft>
          <a:spcPct val="0"/>
        </a:spcAft>
        <a:buClr>
          <a:srgbClr val="964305"/>
        </a:buClr>
        <a:buChar char="•"/>
        <a:defRPr>
          <a:solidFill>
            <a:schemeClr val="tx1"/>
          </a:solidFill>
          <a:latin typeface="+mn-lt"/>
          <a:ea typeface="+mn-ea"/>
        </a:defRPr>
      </a:lvl8pPr>
      <a:lvl9pPr marL="3200400" indent="-228600" algn="l" rtl="0" eaLnBrk="0" fontAlgn="base" hangingPunct="0">
        <a:spcBef>
          <a:spcPct val="20000"/>
        </a:spcBef>
        <a:spcAft>
          <a:spcPct val="0"/>
        </a:spcAft>
        <a:buClr>
          <a:srgbClr val="964305"/>
        </a:buClr>
        <a:buChar char="•"/>
        <a:defRPr>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3314" name="Rectangle 19"/>
          <p:cNvSpPr>
            <a:spLocks noChangeArrowheads="1"/>
          </p:cNvSpPr>
          <p:nvPr/>
        </p:nvSpPr>
        <p:spPr bwMode="white">
          <a:xfrm>
            <a:off x="0" y="6705600"/>
            <a:ext cx="9144000" cy="152400"/>
          </a:xfrm>
          <a:prstGeom prst="rect">
            <a:avLst/>
          </a:prstGeom>
          <a:solidFill>
            <a:srgbClr val="FFFFFF"/>
          </a:solidFill>
          <a:ln w="9525">
            <a:noFill/>
            <a:miter lim="800000"/>
          </a:ln>
        </p:spPr>
        <p:txBody>
          <a:bodyPr wrap="none" anchor="ctr"/>
          <a:lstStyle/>
          <a:p>
            <a:endParaRPr lang="en-US"/>
          </a:p>
        </p:txBody>
      </p:sp>
      <p:sp>
        <p:nvSpPr>
          <p:cNvPr id="13315" name="Rectangle 20"/>
          <p:cNvSpPr>
            <a:spLocks noChangeArrowheads="1"/>
          </p:cNvSpPr>
          <p:nvPr/>
        </p:nvSpPr>
        <p:spPr bwMode="white">
          <a:xfrm>
            <a:off x="8991600" y="3175"/>
            <a:ext cx="152400" cy="6858000"/>
          </a:xfrm>
          <a:prstGeom prst="rect">
            <a:avLst/>
          </a:prstGeom>
          <a:solidFill>
            <a:srgbClr val="FFFFFF"/>
          </a:solidFill>
          <a:ln w="9525">
            <a:noFill/>
            <a:miter lim="800000"/>
          </a:ln>
        </p:spPr>
        <p:txBody>
          <a:bodyPr wrap="none" anchor="ctr"/>
          <a:lstStyle/>
          <a:p>
            <a:endParaRPr lang="en-US"/>
          </a:p>
        </p:txBody>
      </p:sp>
      <p:sp>
        <p:nvSpPr>
          <p:cNvPr id="13316" name="Rectangle 23"/>
          <p:cNvSpPr>
            <a:spLocks noChangeArrowheads="1"/>
          </p:cNvSpPr>
          <p:nvPr/>
        </p:nvSpPr>
        <p:spPr bwMode="white">
          <a:xfrm>
            <a:off x="0" y="0"/>
            <a:ext cx="152400" cy="6858000"/>
          </a:xfrm>
          <a:prstGeom prst="rect">
            <a:avLst/>
          </a:prstGeom>
          <a:solidFill>
            <a:srgbClr val="FFFFFF"/>
          </a:solidFill>
          <a:ln w="9525">
            <a:noFill/>
            <a:miter lim="800000"/>
          </a:ln>
        </p:spPr>
        <p:txBody>
          <a:bodyPr wrap="none" anchor="ctr"/>
          <a:lstStyle/>
          <a:p>
            <a:endParaRPr lang="en-US"/>
          </a:p>
        </p:txBody>
      </p:sp>
      <p:sp>
        <p:nvSpPr>
          <p:cNvPr id="13317" name="Rectangle 24"/>
          <p:cNvSpPr>
            <a:spLocks noChangeArrowheads="1"/>
          </p:cNvSpPr>
          <p:nvPr/>
        </p:nvSpPr>
        <p:spPr bwMode="white">
          <a:xfrm>
            <a:off x="0" y="-1066800"/>
            <a:ext cx="9144000" cy="2514600"/>
          </a:xfrm>
          <a:prstGeom prst="rect">
            <a:avLst/>
          </a:prstGeom>
          <a:solidFill>
            <a:srgbClr val="FFFFFF"/>
          </a:solidFill>
          <a:ln w="9525">
            <a:noFill/>
            <a:miter lim="800000"/>
          </a:ln>
        </p:spPr>
        <p:txBody>
          <a:bodyPr wrap="none" anchor="ctr"/>
          <a:lstStyle/>
          <a:p>
            <a:endParaRPr lang="en-US"/>
          </a:p>
        </p:txBody>
      </p:sp>
      <p:sp>
        <p:nvSpPr>
          <p:cNvPr id="26" name="Rectangle 25"/>
          <p:cNvSpPr>
            <a:spLocks noChangeArrowheads="1"/>
          </p:cNvSpPr>
          <p:nvPr userDrawn="1"/>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ct val="0"/>
              </a:spcBef>
              <a:spcAft>
                <a:spcPct val="0"/>
              </a:spcAft>
              <a:defRPr/>
            </a:pPr>
            <a:endParaRPr lang="en-US">
              <a:latin typeface="+mn-lt"/>
              <a:ea typeface="+mn-ea"/>
            </a:endParaRPr>
          </a:p>
        </p:txBody>
      </p:sp>
      <p:sp>
        <p:nvSpPr>
          <p:cNvPr id="27" name="Straight Connector 26"/>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ct val="0"/>
              </a:spcBef>
              <a:spcAft>
                <a:spcPct val="0"/>
              </a:spcAft>
              <a:defRPr/>
            </a:pPr>
            <a:endParaRPr lang="en-US">
              <a:latin typeface="+mn-lt"/>
              <a:ea typeface="+mn-ea"/>
            </a:endParaRPr>
          </a:p>
        </p:txBody>
      </p:sp>
      <p:sp>
        <p:nvSpPr>
          <p:cNvPr id="28" name="Rectangle 27"/>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ct val="0"/>
              </a:spcBef>
              <a:spcAft>
                <a:spcPct val="0"/>
              </a:spcAft>
              <a:defRPr/>
            </a:pPr>
            <a:endParaRPr lang="en-US">
              <a:latin typeface="+mn-lt"/>
              <a:ea typeface="+mn-ea"/>
            </a:endParaRPr>
          </a:p>
        </p:txBody>
      </p:sp>
      <p:sp>
        <p:nvSpPr>
          <p:cNvPr id="29" name="Oval 28"/>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ct val="0"/>
              </a:spcBef>
              <a:spcAft>
                <a:spcPct val="0"/>
              </a:spcAft>
              <a:defRPr/>
            </a:pPr>
            <a:endParaRPr lang="en-US"/>
          </a:p>
        </p:txBody>
      </p:sp>
      <p:sp>
        <p:nvSpPr>
          <p:cNvPr id="30" name="Oval 29"/>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ct val="0"/>
              </a:spcBef>
              <a:spcAft>
                <a:spcPct val="0"/>
              </a:spcAft>
              <a:defRPr/>
            </a:pPr>
            <a:endParaRPr lang="en-US"/>
          </a:p>
        </p:txBody>
      </p:sp>
      <p:sp>
        <p:nvSpPr>
          <p:cNvPr id="13323" name="Title Placeholder 21"/>
          <p:cNvSpPr>
            <a:spLocks noGrp="1"/>
          </p:cNvSpPr>
          <p:nvPr>
            <p:ph type="title"/>
          </p:nvPr>
        </p:nvSpPr>
        <p:spPr bwMode="auto">
          <a:xfrm>
            <a:off x="301625" y="228600"/>
            <a:ext cx="8534400" cy="758825"/>
          </a:xfrm>
          <a:prstGeom prst="rect">
            <a:avLst/>
          </a:prstGeom>
          <a:noFill/>
          <a:ln w="9525">
            <a:noFill/>
            <a:miter lim="800000"/>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3324" name="Text Placeholder 12"/>
          <p:cNvSpPr>
            <a:spLocks noGrp="1"/>
          </p:cNvSpPr>
          <p:nvPr>
            <p:ph type="body" idx="1"/>
          </p:nvPr>
        </p:nvSpPr>
        <p:spPr bwMode="auto">
          <a:xfrm>
            <a:off x="301625" y="1524000"/>
            <a:ext cx="8534400" cy="4598988"/>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3" name="Slide Number Placeholder 28"/>
          <p:cNvSpPr>
            <a:spLocks noGrp="1"/>
          </p:cNvSpPr>
          <p:nvPr>
            <p:ph type="sldNum" sz="quarter" idx="4"/>
          </p:nvPr>
        </p:nvSpPr>
        <p:spPr>
          <a:xfrm>
            <a:off x="4343400" y="2209800"/>
            <a:ext cx="457200" cy="441325"/>
          </a:xfrm>
          <a:prstGeom prst="rect">
            <a:avLst/>
          </a:prstGeom>
        </p:spPr>
        <p:txBody>
          <a:bodyPr vert="horz" wrap="square" lIns="45720" tIns="45720" rIns="45720" bIns="45720" numCol="1" anchor="ctr" anchorCtr="0" compatLnSpc="1">
            <a:prstTxWarp prst="textNoShape">
              <a:avLst/>
            </a:prstTxWarp>
            <a:normAutofit/>
          </a:bodyPr>
          <a:lstStyle>
            <a:lvl1pPr algn="ctr">
              <a:defRPr sz="1600">
                <a:solidFill>
                  <a:srgbClr val="AB2627"/>
                </a:solidFill>
              </a:defRPr>
            </a:lvl1pPr>
          </a:lstStyle>
          <a:p>
            <a:endParaRPr lang="en-US"/>
          </a:p>
        </p:txBody>
      </p:sp>
    </p:spTree>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p:transition/>
  <p:hf sldNum="0" hdr="0" dt="0"/>
  <p:txStyles>
    <p:titleStyle>
      <a:lvl1pPr algn="ctr" rtl="0" eaLnBrk="0" fontAlgn="base" hangingPunct="0">
        <a:spcBef>
          <a:spcPct val="0"/>
        </a:spcBef>
        <a:spcAft>
          <a:spcPct val="0"/>
        </a:spcAft>
        <a:defRPr sz="3300">
          <a:solidFill>
            <a:srgbClr val="AB2627"/>
          </a:solidFill>
          <a:latin typeface="+mj-lt"/>
          <a:ea typeface="MS PGothic" pitchFamily="34" charset="-128"/>
          <a:cs typeface="ＭＳ Ｐゴシック" charset="0"/>
        </a:defRPr>
      </a:lvl1pPr>
      <a:lvl2pPr algn="ctr" rtl="0" eaLnBrk="0" fontAlgn="base" hangingPunct="0">
        <a:spcBef>
          <a:spcPct val="0"/>
        </a:spcBef>
        <a:spcAft>
          <a:spcPct val="0"/>
        </a:spcAft>
        <a:defRPr sz="3300">
          <a:solidFill>
            <a:srgbClr val="AB2627"/>
          </a:solidFill>
          <a:latin typeface="Georgia" pitchFamily="18" charset="0"/>
          <a:ea typeface="MS PGothic" pitchFamily="34" charset="-128"/>
          <a:cs typeface="ＭＳ Ｐゴシック" charset="0"/>
        </a:defRPr>
      </a:lvl2pPr>
      <a:lvl3pPr algn="ctr" rtl="0" eaLnBrk="0" fontAlgn="base" hangingPunct="0">
        <a:spcBef>
          <a:spcPct val="0"/>
        </a:spcBef>
        <a:spcAft>
          <a:spcPct val="0"/>
        </a:spcAft>
        <a:defRPr sz="3300">
          <a:solidFill>
            <a:srgbClr val="AB2627"/>
          </a:solidFill>
          <a:latin typeface="Georgia" pitchFamily="18" charset="0"/>
          <a:ea typeface="MS PGothic" pitchFamily="34" charset="-128"/>
          <a:cs typeface="ＭＳ Ｐゴシック" charset="0"/>
        </a:defRPr>
      </a:lvl3pPr>
      <a:lvl4pPr algn="ctr" rtl="0" eaLnBrk="0" fontAlgn="base" hangingPunct="0">
        <a:spcBef>
          <a:spcPct val="0"/>
        </a:spcBef>
        <a:spcAft>
          <a:spcPct val="0"/>
        </a:spcAft>
        <a:defRPr sz="3300">
          <a:solidFill>
            <a:srgbClr val="AB2627"/>
          </a:solidFill>
          <a:latin typeface="Georgia" pitchFamily="18" charset="0"/>
          <a:ea typeface="MS PGothic" pitchFamily="34" charset="-128"/>
          <a:cs typeface="ＭＳ Ｐゴシック" charset="0"/>
        </a:defRPr>
      </a:lvl4pPr>
      <a:lvl5pPr algn="ctr" rtl="0" eaLnBrk="0" fontAlgn="base" hangingPunct="0">
        <a:spcBef>
          <a:spcPct val="0"/>
        </a:spcBef>
        <a:spcAft>
          <a:spcPct val="0"/>
        </a:spcAft>
        <a:defRPr sz="3300">
          <a:solidFill>
            <a:srgbClr val="AB2627"/>
          </a:solidFill>
          <a:latin typeface="Georgia" pitchFamily="18" charset="0"/>
          <a:ea typeface="MS PGothic" pitchFamily="34" charset="-128"/>
          <a:cs typeface="ＭＳ Ｐゴシック" charset="0"/>
        </a:defRPr>
      </a:lvl5pPr>
      <a:lvl6pPr marL="457200" algn="ctr" rtl="0" eaLnBrk="0" fontAlgn="base" hangingPunct="0">
        <a:spcBef>
          <a:spcPct val="0"/>
        </a:spcBef>
        <a:spcAft>
          <a:spcPct val="0"/>
        </a:spcAft>
        <a:defRPr sz="3300">
          <a:solidFill>
            <a:srgbClr val="AB2627"/>
          </a:solidFill>
          <a:latin typeface="Georgia" pitchFamily="18" charset="0"/>
          <a:ea typeface="ＭＳ Ｐゴシック" pitchFamily="34" charset="-128"/>
        </a:defRPr>
      </a:lvl6pPr>
      <a:lvl7pPr marL="914400" algn="ctr" rtl="0" eaLnBrk="0" fontAlgn="base" hangingPunct="0">
        <a:spcBef>
          <a:spcPct val="0"/>
        </a:spcBef>
        <a:spcAft>
          <a:spcPct val="0"/>
        </a:spcAft>
        <a:defRPr sz="3300">
          <a:solidFill>
            <a:srgbClr val="AB2627"/>
          </a:solidFill>
          <a:latin typeface="Georgia" pitchFamily="18" charset="0"/>
          <a:ea typeface="ＭＳ Ｐゴシック" pitchFamily="34" charset="-128"/>
        </a:defRPr>
      </a:lvl7pPr>
      <a:lvl8pPr marL="1371600" algn="ctr" rtl="0" eaLnBrk="0" fontAlgn="base" hangingPunct="0">
        <a:spcBef>
          <a:spcPct val="0"/>
        </a:spcBef>
        <a:spcAft>
          <a:spcPct val="0"/>
        </a:spcAft>
        <a:defRPr sz="3300">
          <a:solidFill>
            <a:srgbClr val="AB2627"/>
          </a:solidFill>
          <a:latin typeface="Georgia" pitchFamily="18" charset="0"/>
          <a:ea typeface="ＭＳ Ｐゴシック" pitchFamily="34" charset="-128"/>
        </a:defRPr>
      </a:lvl8pPr>
      <a:lvl9pPr marL="1828800" algn="ctr" rtl="0" eaLnBrk="0" fontAlgn="base" hangingPunct="0">
        <a:spcBef>
          <a:spcPct val="0"/>
        </a:spcBef>
        <a:spcAft>
          <a:spcPct val="0"/>
        </a:spcAft>
        <a:defRPr sz="3300">
          <a:solidFill>
            <a:srgbClr val="AB2627"/>
          </a:solidFill>
          <a:latin typeface="Georgia" pitchFamily="18" charset="0"/>
          <a:ea typeface="ＭＳ Ｐゴシック" pitchFamily="34" charset="-128"/>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a:solidFill>
            <a:schemeClr val="tx1"/>
          </a:solidFill>
          <a:latin typeface="+mn-lt"/>
          <a:ea typeface="MS PGothic" pitchFamily="34" charset="-128"/>
          <a:cs typeface="ＭＳ Ｐゴシック" charset="0"/>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a:solidFill>
            <a:schemeClr val="tx2"/>
          </a:solidFill>
          <a:latin typeface="+mn-lt"/>
          <a:ea typeface="MS PGothic" pitchFamily="34" charset="-128"/>
        </a:defRPr>
      </a:lvl2pPr>
      <a:lvl3pPr marL="822325" indent="-228600" algn="l" rtl="0" eaLnBrk="0" fontAlgn="base" hangingPunct="0">
        <a:spcBef>
          <a:spcPct val="20000"/>
        </a:spcBef>
        <a:spcAft>
          <a:spcPct val="0"/>
        </a:spcAft>
        <a:buClr>
          <a:srgbClr val="C32D2E"/>
        </a:buClr>
        <a:buSzPct val="75000"/>
        <a:buFont typeface="Wingdings 2" pitchFamily="18" charset="2"/>
        <a:buChar char=""/>
        <a:defRPr sz="2000">
          <a:solidFill>
            <a:schemeClr val="tx1"/>
          </a:solidFill>
          <a:latin typeface="+mn-lt"/>
          <a:ea typeface="MS PGothic" pitchFamily="34" charset="-128"/>
        </a:defRPr>
      </a:lvl3pPr>
      <a:lvl4pPr marL="1096963" indent="-228600" algn="l" rtl="0" eaLnBrk="0" fontAlgn="base" hangingPunct="0">
        <a:spcBef>
          <a:spcPct val="20000"/>
        </a:spcBef>
        <a:spcAft>
          <a:spcPct val="0"/>
        </a:spcAft>
        <a:buClr>
          <a:srgbClr val="84AA33"/>
        </a:buClr>
        <a:buSzPct val="70000"/>
        <a:buFont typeface="Wingdings" pitchFamily="2" charset="2"/>
        <a:buChar char=""/>
        <a:defRPr sz="2000">
          <a:solidFill>
            <a:schemeClr val="tx2"/>
          </a:solidFill>
          <a:latin typeface="+mn-lt"/>
          <a:ea typeface="MS PGothic" pitchFamily="34" charset="-128"/>
        </a:defRPr>
      </a:lvl4pPr>
      <a:lvl5pPr marL="1371600" indent="-228600" algn="l" rtl="0" eaLnBrk="0" fontAlgn="base" hangingPunct="0">
        <a:spcBef>
          <a:spcPct val="20000"/>
        </a:spcBef>
        <a:spcAft>
          <a:spcPct val="0"/>
        </a:spcAft>
        <a:buClr>
          <a:srgbClr val="964305"/>
        </a:buClr>
        <a:buChar char="•"/>
        <a:defRPr>
          <a:solidFill>
            <a:schemeClr val="tx1"/>
          </a:solidFill>
          <a:latin typeface="+mn-lt"/>
          <a:ea typeface="MS PGothic" pitchFamily="34" charset="-128"/>
        </a:defRPr>
      </a:lvl5pPr>
      <a:lvl6pPr marL="1828800" indent="-228600" algn="l" rtl="0" eaLnBrk="0" fontAlgn="base" hangingPunct="0">
        <a:spcBef>
          <a:spcPct val="20000"/>
        </a:spcBef>
        <a:spcAft>
          <a:spcPct val="0"/>
        </a:spcAft>
        <a:buClr>
          <a:srgbClr val="964305"/>
        </a:buClr>
        <a:buChar char="•"/>
        <a:defRPr>
          <a:solidFill>
            <a:schemeClr val="tx1"/>
          </a:solidFill>
          <a:latin typeface="+mn-lt"/>
          <a:ea typeface="+mn-ea"/>
        </a:defRPr>
      </a:lvl6pPr>
      <a:lvl7pPr marL="2286000" indent="-228600" algn="l" rtl="0" eaLnBrk="0" fontAlgn="base" hangingPunct="0">
        <a:spcBef>
          <a:spcPct val="20000"/>
        </a:spcBef>
        <a:spcAft>
          <a:spcPct val="0"/>
        </a:spcAft>
        <a:buClr>
          <a:srgbClr val="964305"/>
        </a:buClr>
        <a:buChar char="•"/>
        <a:defRPr>
          <a:solidFill>
            <a:schemeClr val="tx1"/>
          </a:solidFill>
          <a:latin typeface="+mn-lt"/>
          <a:ea typeface="+mn-ea"/>
        </a:defRPr>
      </a:lvl7pPr>
      <a:lvl8pPr marL="2743200" indent="-228600" algn="l" rtl="0" eaLnBrk="0" fontAlgn="base" hangingPunct="0">
        <a:spcBef>
          <a:spcPct val="20000"/>
        </a:spcBef>
        <a:spcAft>
          <a:spcPct val="0"/>
        </a:spcAft>
        <a:buClr>
          <a:srgbClr val="964305"/>
        </a:buClr>
        <a:buChar char="•"/>
        <a:defRPr>
          <a:solidFill>
            <a:schemeClr val="tx1"/>
          </a:solidFill>
          <a:latin typeface="+mn-lt"/>
          <a:ea typeface="+mn-ea"/>
        </a:defRPr>
      </a:lvl8pPr>
      <a:lvl9pPr marL="3200400" indent="-228600" algn="l" rtl="0" eaLnBrk="0" fontAlgn="base" hangingPunct="0">
        <a:spcBef>
          <a:spcPct val="20000"/>
        </a:spcBef>
        <a:spcAft>
          <a:spcPct val="0"/>
        </a:spcAft>
        <a:buClr>
          <a:srgbClr val="964305"/>
        </a:buClr>
        <a:buChar char="•"/>
        <a:defRPr>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5602" name="Rectangle 16"/>
          <p:cNvSpPr>
            <a:spLocks noChangeArrowheads="1"/>
          </p:cNvSpPr>
          <p:nvPr/>
        </p:nvSpPr>
        <p:spPr bwMode="white">
          <a:xfrm>
            <a:off x="0" y="6705600"/>
            <a:ext cx="9144000" cy="152400"/>
          </a:xfrm>
          <a:prstGeom prst="rect">
            <a:avLst/>
          </a:prstGeom>
          <a:solidFill>
            <a:srgbClr val="FFFFFF"/>
          </a:solidFill>
          <a:ln w="9525">
            <a:noFill/>
            <a:miter lim="800000"/>
          </a:ln>
        </p:spPr>
        <p:txBody>
          <a:bodyPr wrap="none" anchor="ctr"/>
          <a:lstStyle/>
          <a:p>
            <a:endParaRPr lang="en-US"/>
          </a:p>
        </p:txBody>
      </p:sp>
      <p:sp>
        <p:nvSpPr>
          <p:cNvPr id="25603" name="Rectangle 15"/>
          <p:cNvSpPr>
            <a:spLocks noChangeArrowheads="1"/>
          </p:cNvSpPr>
          <p:nvPr/>
        </p:nvSpPr>
        <p:spPr bwMode="white">
          <a:xfrm>
            <a:off x="0" y="0"/>
            <a:ext cx="9144000" cy="1393825"/>
          </a:xfrm>
          <a:prstGeom prst="rect">
            <a:avLst/>
          </a:prstGeom>
          <a:solidFill>
            <a:srgbClr val="FFFFFF"/>
          </a:solidFill>
          <a:ln w="9525">
            <a:noFill/>
            <a:miter lim="800000"/>
          </a:ln>
        </p:spPr>
        <p:txBody>
          <a:bodyPr wrap="none" anchor="ctr"/>
          <a:lstStyle/>
          <a:p>
            <a:endParaRPr lang="en-US"/>
          </a:p>
        </p:txBody>
      </p:sp>
      <p:sp>
        <p:nvSpPr>
          <p:cNvPr id="25604" name="Rectangle 17"/>
          <p:cNvSpPr>
            <a:spLocks noChangeArrowheads="1"/>
          </p:cNvSpPr>
          <p:nvPr/>
        </p:nvSpPr>
        <p:spPr bwMode="white">
          <a:xfrm>
            <a:off x="0" y="0"/>
            <a:ext cx="152400" cy="6858000"/>
          </a:xfrm>
          <a:prstGeom prst="rect">
            <a:avLst/>
          </a:prstGeom>
          <a:solidFill>
            <a:srgbClr val="FFFFFF"/>
          </a:solidFill>
          <a:ln w="9525">
            <a:noFill/>
            <a:miter lim="800000"/>
          </a:ln>
        </p:spPr>
        <p:txBody>
          <a:bodyPr wrap="none" anchor="ctr"/>
          <a:lstStyle/>
          <a:p>
            <a:endParaRPr lang="en-US"/>
          </a:p>
        </p:txBody>
      </p:sp>
      <p:sp>
        <p:nvSpPr>
          <p:cNvPr id="25605" name="Rectangle 18"/>
          <p:cNvSpPr>
            <a:spLocks noChangeArrowheads="1"/>
          </p:cNvSpPr>
          <p:nvPr/>
        </p:nvSpPr>
        <p:spPr bwMode="white">
          <a:xfrm>
            <a:off x="8991600" y="0"/>
            <a:ext cx="152400" cy="6858000"/>
          </a:xfrm>
          <a:prstGeom prst="rect">
            <a:avLst/>
          </a:prstGeom>
          <a:solidFill>
            <a:srgbClr val="FFFFFF"/>
          </a:solidFill>
          <a:ln w="9525">
            <a:noFill/>
            <a:miter lim="800000"/>
          </a:ln>
        </p:spPr>
        <p:txBody>
          <a:bodyPr wrap="none" anchor="ctr"/>
          <a:lstStyle/>
          <a:p>
            <a:endParaRPr lang="en-US"/>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ct val="0"/>
              </a:spcBef>
              <a:spcAft>
                <a:spcPct val="0"/>
              </a:spcAft>
              <a:defRPr/>
            </a:pPr>
            <a:endParaRPr lang="en-US">
              <a:latin typeface="+mn-lt"/>
              <a:ea typeface="+mn-ea"/>
            </a:endParaRPr>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ct val="0"/>
              </a:spcBef>
              <a:spcAft>
                <a:spcPct val="0"/>
              </a:spcAft>
              <a:defRPr/>
            </a:pPr>
            <a:endParaRPr lang="en-US">
              <a:latin typeface="+mn-lt"/>
              <a:ea typeface="+mn-ea"/>
            </a:endParaRPr>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ct val="0"/>
              </a:spcBef>
              <a:spcAft>
                <a:spcPct val="0"/>
              </a:spcAft>
              <a:defRPr/>
            </a:pPr>
            <a:endParaRPr lang="en-US">
              <a:latin typeface="+mn-lt"/>
              <a:ea typeface="+mn-ea"/>
            </a:endParaRPr>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ct val="0"/>
              </a:spcBef>
              <a:spcAft>
                <a:spcPct val="0"/>
              </a:spcAft>
              <a:defRPr/>
            </a:pPr>
            <a:endParaRPr lang="en-US"/>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ct val="0"/>
              </a:spcBef>
              <a:spcAft>
                <a:spcPct val="0"/>
              </a:spcAft>
              <a:defRPr/>
            </a:pPr>
            <a:endParaRPr lang="en-US"/>
          </a:p>
        </p:txBody>
      </p:sp>
      <p:sp>
        <p:nvSpPr>
          <p:cNvPr id="25611" name="Title Placeholder 21"/>
          <p:cNvSpPr>
            <a:spLocks noGrp="1"/>
          </p:cNvSpPr>
          <p:nvPr>
            <p:ph type="title"/>
          </p:nvPr>
        </p:nvSpPr>
        <p:spPr bwMode="auto">
          <a:xfrm>
            <a:off x="301625" y="228600"/>
            <a:ext cx="8534400" cy="758825"/>
          </a:xfrm>
          <a:prstGeom prst="rect">
            <a:avLst/>
          </a:prstGeom>
          <a:noFill/>
          <a:ln w="9525">
            <a:noFill/>
            <a:miter lim="800000"/>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5612" name="Text Placeholder 12"/>
          <p:cNvSpPr>
            <a:spLocks noGrp="1"/>
          </p:cNvSpPr>
          <p:nvPr>
            <p:ph type="body" idx="1"/>
          </p:nvPr>
        </p:nvSpPr>
        <p:spPr bwMode="auto">
          <a:xfrm>
            <a:off x="301625" y="1524000"/>
            <a:ext cx="8534400" cy="4598988"/>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 name="Slide Number Placeholder 5"/>
          <p:cNvSpPr>
            <a:spLocks noGrp="1"/>
          </p:cNvSpPr>
          <p:nvPr>
            <p:ph type="sldNum" sz="quarter" idx="4"/>
          </p:nvPr>
        </p:nvSpPr>
        <p:spPr>
          <a:xfrm>
            <a:off x="4362450" y="1027113"/>
            <a:ext cx="457200" cy="441325"/>
          </a:xfrm>
          <a:prstGeom prst="rect">
            <a:avLst/>
          </a:prstGeom>
        </p:spPr>
        <p:txBody>
          <a:bodyPr vert="horz" wrap="square" lIns="45720" tIns="45720" rIns="45720" bIns="45720" numCol="1" anchor="ctr" anchorCtr="0" compatLnSpc="1">
            <a:prstTxWarp prst="textNoShape">
              <a:avLst/>
            </a:prstTxWarp>
            <a:normAutofit/>
          </a:bodyPr>
          <a:lstStyle>
            <a:lvl1pPr algn="ctr">
              <a:defRPr sz="1600">
                <a:solidFill>
                  <a:srgbClr val="AB2627"/>
                </a:solidFill>
              </a:defRPr>
            </a:lvl1pPr>
          </a:lstStyle>
          <a:p>
            <a:fld id="{0093D5D5-E73B-4E40-AA74-39B511AAAAD4}" type="slidenum">
              <a:rPr lang="en-US"/>
              <a:t>‹#›</a:t>
            </a:fld>
            <a:endParaRPr lang="en-US"/>
          </a:p>
        </p:txBody>
      </p:sp>
    </p:spTree>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Lst>
  <p:transition/>
  <p:hf sldNum="0" hdr="0" dt="0"/>
  <p:txStyles>
    <p:titleStyle>
      <a:lvl1pPr algn="ctr" rtl="0" eaLnBrk="0" fontAlgn="base" hangingPunct="0">
        <a:spcBef>
          <a:spcPct val="0"/>
        </a:spcBef>
        <a:spcAft>
          <a:spcPct val="0"/>
        </a:spcAft>
        <a:defRPr sz="3300">
          <a:solidFill>
            <a:srgbClr val="AB2627"/>
          </a:solidFill>
          <a:latin typeface="+mj-lt"/>
          <a:ea typeface="MS PGothic" pitchFamily="34" charset="-128"/>
          <a:cs typeface="ＭＳ Ｐゴシック" charset="0"/>
        </a:defRPr>
      </a:lvl1pPr>
      <a:lvl2pPr algn="ctr" rtl="0" eaLnBrk="0" fontAlgn="base" hangingPunct="0">
        <a:spcBef>
          <a:spcPct val="0"/>
        </a:spcBef>
        <a:spcAft>
          <a:spcPct val="0"/>
        </a:spcAft>
        <a:defRPr sz="3300">
          <a:solidFill>
            <a:srgbClr val="AB2627"/>
          </a:solidFill>
          <a:latin typeface="Georgia" pitchFamily="18" charset="0"/>
          <a:ea typeface="MS PGothic" pitchFamily="34" charset="-128"/>
          <a:cs typeface="ＭＳ Ｐゴシック" charset="0"/>
        </a:defRPr>
      </a:lvl2pPr>
      <a:lvl3pPr algn="ctr" rtl="0" eaLnBrk="0" fontAlgn="base" hangingPunct="0">
        <a:spcBef>
          <a:spcPct val="0"/>
        </a:spcBef>
        <a:spcAft>
          <a:spcPct val="0"/>
        </a:spcAft>
        <a:defRPr sz="3300">
          <a:solidFill>
            <a:srgbClr val="AB2627"/>
          </a:solidFill>
          <a:latin typeface="Georgia" pitchFamily="18" charset="0"/>
          <a:ea typeface="MS PGothic" pitchFamily="34" charset="-128"/>
          <a:cs typeface="ＭＳ Ｐゴシック" charset="0"/>
        </a:defRPr>
      </a:lvl3pPr>
      <a:lvl4pPr algn="ctr" rtl="0" eaLnBrk="0" fontAlgn="base" hangingPunct="0">
        <a:spcBef>
          <a:spcPct val="0"/>
        </a:spcBef>
        <a:spcAft>
          <a:spcPct val="0"/>
        </a:spcAft>
        <a:defRPr sz="3300">
          <a:solidFill>
            <a:srgbClr val="AB2627"/>
          </a:solidFill>
          <a:latin typeface="Georgia" pitchFamily="18" charset="0"/>
          <a:ea typeface="MS PGothic" pitchFamily="34" charset="-128"/>
          <a:cs typeface="ＭＳ Ｐゴシック" charset="0"/>
        </a:defRPr>
      </a:lvl4pPr>
      <a:lvl5pPr algn="ctr" rtl="0" eaLnBrk="0" fontAlgn="base" hangingPunct="0">
        <a:spcBef>
          <a:spcPct val="0"/>
        </a:spcBef>
        <a:spcAft>
          <a:spcPct val="0"/>
        </a:spcAft>
        <a:defRPr sz="3300">
          <a:solidFill>
            <a:srgbClr val="AB2627"/>
          </a:solidFill>
          <a:latin typeface="Georgia" pitchFamily="18" charset="0"/>
          <a:ea typeface="MS PGothic" pitchFamily="34" charset="-128"/>
          <a:cs typeface="ＭＳ Ｐゴシック" charset="0"/>
        </a:defRPr>
      </a:lvl5pPr>
      <a:lvl6pPr marL="457200" algn="ctr" rtl="0" eaLnBrk="0" fontAlgn="base" hangingPunct="0">
        <a:spcBef>
          <a:spcPct val="0"/>
        </a:spcBef>
        <a:spcAft>
          <a:spcPct val="0"/>
        </a:spcAft>
        <a:defRPr sz="3300">
          <a:solidFill>
            <a:srgbClr val="AB2627"/>
          </a:solidFill>
          <a:latin typeface="Georgia" pitchFamily="18" charset="0"/>
          <a:ea typeface="ＭＳ Ｐゴシック" pitchFamily="34" charset="-128"/>
        </a:defRPr>
      </a:lvl6pPr>
      <a:lvl7pPr marL="914400" algn="ctr" rtl="0" eaLnBrk="0" fontAlgn="base" hangingPunct="0">
        <a:spcBef>
          <a:spcPct val="0"/>
        </a:spcBef>
        <a:spcAft>
          <a:spcPct val="0"/>
        </a:spcAft>
        <a:defRPr sz="3300">
          <a:solidFill>
            <a:srgbClr val="AB2627"/>
          </a:solidFill>
          <a:latin typeface="Georgia" pitchFamily="18" charset="0"/>
          <a:ea typeface="ＭＳ Ｐゴシック" pitchFamily="34" charset="-128"/>
        </a:defRPr>
      </a:lvl7pPr>
      <a:lvl8pPr marL="1371600" algn="ctr" rtl="0" eaLnBrk="0" fontAlgn="base" hangingPunct="0">
        <a:spcBef>
          <a:spcPct val="0"/>
        </a:spcBef>
        <a:spcAft>
          <a:spcPct val="0"/>
        </a:spcAft>
        <a:defRPr sz="3300">
          <a:solidFill>
            <a:srgbClr val="AB2627"/>
          </a:solidFill>
          <a:latin typeface="Georgia" pitchFamily="18" charset="0"/>
          <a:ea typeface="ＭＳ Ｐゴシック" pitchFamily="34" charset="-128"/>
        </a:defRPr>
      </a:lvl8pPr>
      <a:lvl9pPr marL="1828800" algn="ctr" rtl="0" eaLnBrk="0" fontAlgn="base" hangingPunct="0">
        <a:spcBef>
          <a:spcPct val="0"/>
        </a:spcBef>
        <a:spcAft>
          <a:spcPct val="0"/>
        </a:spcAft>
        <a:defRPr sz="3300">
          <a:solidFill>
            <a:srgbClr val="AB2627"/>
          </a:solidFill>
          <a:latin typeface="Georgia" pitchFamily="18" charset="0"/>
          <a:ea typeface="ＭＳ Ｐゴシック" pitchFamily="34" charset="-128"/>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a:solidFill>
            <a:schemeClr val="tx1"/>
          </a:solidFill>
          <a:latin typeface="+mn-lt"/>
          <a:ea typeface="MS PGothic" pitchFamily="34" charset="-128"/>
          <a:cs typeface="ＭＳ Ｐゴシック" charset="0"/>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a:solidFill>
            <a:schemeClr val="tx2"/>
          </a:solidFill>
          <a:latin typeface="+mn-lt"/>
          <a:ea typeface="MS PGothic" pitchFamily="34" charset="-128"/>
        </a:defRPr>
      </a:lvl2pPr>
      <a:lvl3pPr marL="822325" indent="-228600" algn="l" rtl="0" eaLnBrk="0" fontAlgn="base" hangingPunct="0">
        <a:spcBef>
          <a:spcPct val="20000"/>
        </a:spcBef>
        <a:spcAft>
          <a:spcPct val="0"/>
        </a:spcAft>
        <a:buClr>
          <a:srgbClr val="C32D2E"/>
        </a:buClr>
        <a:buSzPct val="75000"/>
        <a:buFont typeface="Wingdings 2" pitchFamily="18" charset="2"/>
        <a:buChar char=""/>
        <a:defRPr sz="2000">
          <a:solidFill>
            <a:schemeClr val="tx1"/>
          </a:solidFill>
          <a:latin typeface="+mn-lt"/>
          <a:ea typeface="MS PGothic" pitchFamily="34" charset="-128"/>
        </a:defRPr>
      </a:lvl3pPr>
      <a:lvl4pPr marL="1096963" indent="-228600" algn="l" rtl="0" eaLnBrk="0" fontAlgn="base" hangingPunct="0">
        <a:spcBef>
          <a:spcPct val="20000"/>
        </a:spcBef>
        <a:spcAft>
          <a:spcPct val="0"/>
        </a:spcAft>
        <a:buClr>
          <a:srgbClr val="84AA33"/>
        </a:buClr>
        <a:buSzPct val="70000"/>
        <a:buFont typeface="Wingdings" pitchFamily="2" charset="2"/>
        <a:buChar char=""/>
        <a:defRPr sz="2000">
          <a:solidFill>
            <a:schemeClr val="tx2"/>
          </a:solidFill>
          <a:latin typeface="+mn-lt"/>
          <a:ea typeface="MS PGothic" pitchFamily="34" charset="-128"/>
        </a:defRPr>
      </a:lvl4pPr>
      <a:lvl5pPr marL="1371600" indent="-228600" algn="l" rtl="0" eaLnBrk="0" fontAlgn="base" hangingPunct="0">
        <a:spcBef>
          <a:spcPct val="20000"/>
        </a:spcBef>
        <a:spcAft>
          <a:spcPct val="0"/>
        </a:spcAft>
        <a:buClr>
          <a:srgbClr val="964305"/>
        </a:buClr>
        <a:buChar char="•"/>
        <a:defRPr>
          <a:solidFill>
            <a:schemeClr val="tx1"/>
          </a:solidFill>
          <a:latin typeface="+mn-lt"/>
          <a:ea typeface="MS PGothic" pitchFamily="34" charset="-128"/>
        </a:defRPr>
      </a:lvl5pPr>
      <a:lvl6pPr marL="1828800" indent="-228600" algn="l" rtl="0" eaLnBrk="0" fontAlgn="base" hangingPunct="0">
        <a:spcBef>
          <a:spcPct val="20000"/>
        </a:spcBef>
        <a:spcAft>
          <a:spcPct val="0"/>
        </a:spcAft>
        <a:buClr>
          <a:srgbClr val="964305"/>
        </a:buClr>
        <a:buChar char="•"/>
        <a:defRPr>
          <a:solidFill>
            <a:schemeClr val="tx1"/>
          </a:solidFill>
          <a:latin typeface="+mn-lt"/>
          <a:ea typeface="+mn-ea"/>
        </a:defRPr>
      </a:lvl6pPr>
      <a:lvl7pPr marL="2286000" indent="-228600" algn="l" rtl="0" eaLnBrk="0" fontAlgn="base" hangingPunct="0">
        <a:spcBef>
          <a:spcPct val="20000"/>
        </a:spcBef>
        <a:spcAft>
          <a:spcPct val="0"/>
        </a:spcAft>
        <a:buClr>
          <a:srgbClr val="964305"/>
        </a:buClr>
        <a:buChar char="•"/>
        <a:defRPr>
          <a:solidFill>
            <a:schemeClr val="tx1"/>
          </a:solidFill>
          <a:latin typeface="+mn-lt"/>
          <a:ea typeface="+mn-ea"/>
        </a:defRPr>
      </a:lvl7pPr>
      <a:lvl8pPr marL="2743200" indent="-228600" algn="l" rtl="0" eaLnBrk="0" fontAlgn="base" hangingPunct="0">
        <a:spcBef>
          <a:spcPct val="20000"/>
        </a:spcBef>
        <a:spcAft>
          <a:spcPct val="0"/>
        </a:spcAft>
        <a:buClr>
          <a:srgbClr val="964305"/>
        </a:buClr>
        <a:buChar char="•"/>
        <a:defRPr>
          <a:solidFill>
            <a:schemeClr val="tx1"/>
          </a:solidFill>
          <a:latin typeface="+mn-lt"/>
          <a:ea typeface="+mn-ea"/>
        </a:defRPr>
      </a:lvl8pPr>
      <a:lvl9pPr marL="3200400" indent="-228600" algn="l" rtl="0" eaLnBrk="0" fontAlgn="base" hangingPunct="0">
        <a:spcBef>
          <a:spcPct val="20000"/>
        </a:spcBef>
        <a:spcAft>
          <a:spcPct val="0"/>
        </a:spcAft>
        <a:buClr>
          <a:srgbClr val="964305"/>
        </a:buClr>
        <a:buChar char="•"/>
        <a:defRPr>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4.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40.xml"/></Relationships>
</file>

<file path=ppt/slides/_rels/slide10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0.xml"/><Relationship Id="rId1" Type="http://schemas.openxmlformats.org/officeDocument/2006/relationships/slideLayout" Target="../slideLayouts/slideLayout40.xml"/></Relationships>
</file>

<file path=ppt/slides/_rels/slide10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1.xml"/><Relationship Id="rId1" Type="http://schemas.openxmlformats.org/officeDocument/2006/relationships/slideLayout" Target="../slideLayouts/slideLayout40.xml"/></Relationships>
</file>

<file path=ppt/slides/_rels/slide10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2.xml"/><Relationship Id="rId1" Type="http://schemas.openxmlformats.org/officeDocument/2006/relationships/slideLayout" Target="../slideLayouts/slideLayout40.xml"/></Relationships>
</file>

<file path=ppt/slides/_rels/slide10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3.xml"/><Relationship Id="rId1" Type="http://schemas.openxmlformats.org/officeDocument/2006/relationships/slideLayout" Target="../slideLayouts/slideLayout40.xml"/></Relationships>
</file>

<file path=ppt/slides/_rels/slide10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4.xml"/><Relationship Id="rId1" Type="http://schemas.openxmlformats.org/officeDocument/2006/relationships/slideLayout" Target="../slideLayouts/slideLayout40.xml"/></Relationships>
</file>

<file path=ppt/slides/_rels/slide10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5.xml"/><Relationship Id="rId1" Type="http://schemas.openxmlformats.org/officeDocument/2006/relationships/slideLayout" Target="../slideLayouts/slideLayout40.xml"/></Relationships>
</file>

<file path=ppt/slides/_rels/slide10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6.xml"/><Relationship Id="rId1" Type="http://schemas.openxmlformats.org/officeDocument/2006/relationships/slideLayout" Target="../slideLayouts/slideLayout40.xml"/></Relationships>
</file>

<file path=ppt/slides/_rels/slide10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7.xml"/><Relationship Id="rId1" Type="http://schemas.openxmlformats.org/officeDocument/2006/relationships/slideLayout" Target="../slideLayouts/slideLayout40.xml"/></Relationships>
</file>

<file path=ppt/slides/_rels/slide10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8.xml"/><Relationship Id="rId1" Type="http://schemas.openxmlformats.org/officeDocument/2006/relationships/slideLayout" Target="../slideLayouts/slideLayout40.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40.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40.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40.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40.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40.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40.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40.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40.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40.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0.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40.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40.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40.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40.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40.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40.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40.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40.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40.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40.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0.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40.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40.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40.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40.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40.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40.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40.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7.xml"/><Relationship Id="rId1" Type="http://schemas.openxmlformats.org/officeDocument/2006/relationships/slideLayout" Target="../slideLayouts/slideLayout40.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8.xml"/><Relationship Id="rId1" Type="http://schemas.openxmlformats.org/officeDocument/2006/relationships/slideLayout" Target="../slideLayouts/slideLayout40.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9.xml"/><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0.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0.xml"/><Relationship Id="rId1" Type="http://schemas.openxmlformats.org/officeDocument/2006/relationships/slideLayout" Target="../slideLayouts/slideLayout40.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1.xml"/><Relationship Id="rId1" Type="http://schemas.openxmlformats.org/officeDocument/2006/relationships/slideLayout" Target="../slideLayouts/slideLayout40.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2.xml"/><Relationship Id="rId1" Type="http://schemas.openxmlformats.org/officeDocument/2006/relationships/slideLayout" Target="../slideLayouts/slideLayout40.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3.xml"/><Relationship Id="rId1" Type="http://schemas.openxmlformats.org/officeDocument/2006/relationships/slideLayout" Target="../slideLayouts/slideLayout40.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4.xml"/><Relationship Id="rId1" Type="http://schemas.openxmlformats.org/officeDocument/2006/relationships/slideLayout" Target="../slideLayouts/slideLayout40.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5.xml"/><Relationship Id="rId1" Type="http://schemas.openxmlformats.org/officeDocument/2006/relationships/slideLayout" Target="../slideLayouts/slideLayout40.xm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6.xml"/><Relationship Id="rId1" Type="http://schemas.openxmlformats.org/officeDocument/2006/relationships/slideLayout" Target="../slideLayouts/slideLayout40.xm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7.xml"/><Relationship Id="rId1" Type="http://schemas.openxmlformats.org/officeDocument/2006/relationships/slideLayout" Target="../slideLayouts/slideLayout40.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8.xml"/><Relationship Id="rId1" Type="http://schemas.openxmlformats.org/officeDocument/2006/relationships/slideLayout" Target="../slideLayouts/slideLayout40.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9.xml"/><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0.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0.xml"/><Relationship Id="rId1" Type="http://schemas.openxmlformats.org/officeDocument/2006/relationships/slideLayout" Target="../slideLayouts/slideLayout40.xm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1.xml"/><Relationship Id="rId1" Type="http://schemas.openxmlformats.org/officeDocument/2006/relationships/slideLayout" Target="../slideLayouts/slideLayout40.xml"/></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2.xml"/><Relationship Id="rId1" Type="http://schemas.openxmlformats.org/officeDocument/2006/relationships/slideLayout" Target="../slideLayouts/slideLayout40.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3.xml"/><Relationship Id="rId1" Type="http://schemas.openxmlformats.org/officeDocument/2006/relationships/slideLayout" Target="../slideLayouts/slideLayout40.xm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4.xml"/><Relationship Id="rId1" Type="http://schemas.openxmlformats.org/officeDocument/2006/relationships/slideLayout" Target="../slideLayouts/slideLayout40.xml"/></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5.xml"/><Relationship Id="rId1" Type="http://schemas.openxmlformats.org/officeDocument/2006/relationships/slideLayout" Target="../slideLayouts/slideLayout36.xml"/></Relationships>
</file>

<file path=ppt/slides/_rels/slide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6.xml"/><Relationship Id="rId1" Type="http://schemas.openxmlformats.org/officeDocument/2006/relationships/slideLayout" Target="../slideLayouts/slideLayout40.xml"/></Relationships>
</file>

<file path=ppt/slides/_rels/slide5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7.xml"/><Relationship Id="rId1" Type="http://schemas.openxmlformats.org/officeDocument/2006/relationships/slideLayout" Target="../slideLayouts/slideLayout40.xml"/></Relationships>
</file>

<file path=ppt/slides/_rels/slide5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8.xml"/><Relationship Id="rId1" Type="http://schemas.openxmlformats.org/officeDocument/2006/relationships/slideLayout" Target="../slideLayouts/slideLayout40.xml"/></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9.xml"/><Relationship Id="rId1" Type="http://schemas.openxmlformats.org/officeDocument/2006/relationships/slideLayout" Target="../slideLayouts/slideLayout40.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40.xml"/></Relationships>
</file>

<file path=ppt/slides/_rels/slide6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0.xml"/><Relationship Id="rId1" Type="http://schemas.openxmlformats.org/officeDocument/2006/relationships/slideLayout" Target="../slideLayouts/slideLayout40.xml"/></Relationships>
</file>

<file path=ppt/slides/_rels/slide6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1.xml"/><Relationship Id="rId1" Type="http://schemas.openxmlformats.org/officeDocument/2006/relationships/slideLayout" Target="../slideLayouts/slideLayout40.xml"/></Relationships>
</file>

<file path=ppt/slides/_rels/slide6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2.xml"/><Relationship Id="rId1" Type="http://schemas.openxmlformats.org/officeDocument/2006/relationships/slideLayout" Target="../slideLayouts/slideLayout40.xml"/></Relationships>
</file>

<file path=ppt/slides/_rels/slide6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3.xml"/><Relationship Id="rId1" Type="http://schemas.openxmlformats.org/officeDocument/2006/relationships/slideLayout" Target="../slideLayouts/slideLayout40.xml"/></Relationships>
</file>

<file path=ppt/slides/_rels/slide6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4.xml"/><Relationship Id="rId1" Type="http://schemas.openxmlformats.org/officeDocument/2006/relationships/slideLayout" Target="../slideLayouts/slideLayout40.xml"/></Relationships>
</file>

<file path=ppt/slides/_rels/slide6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5.xml"/><Relationship Id="rId1" Type="http://schemas.openxmlformats.org/officeDocument/2006/relationships/slideLayout" Target="../slideLayouts/slideLayout40.xml"/></Relationships>
</file>

<file path=ppt/slides/_rels/slide6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6.xml"/><Relationship Id="rId1" Type="http://schemas.openxmlformats.org/officeDocument/2006/relationships/slideLayout" Target="../slideLayouts/slideLayout40.xml"/></Relationships>
</file>

<file path=ppt/slides/_rels/slide6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7.xml"/><Relationship Id="rId1" Type="http://schemas.openxmlformats.org/officeDocument/2006/relationships/slideLayout" Target="../slideLayouts/slideLayout40.xml"/></Relationships>
</file>

<file path=ppt/slides/_rels/slide6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8.xml"/><Relationship Id="rId1" Type="http://schemas.openxmlformats.org/officeDocument/2006/relationships/slideLayout" Target="../slideLayouts/slideLayout40.xml"/></Relationships>
</file>

<file path=ppt/slides/_rels/slide6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9.xml"/><Relationship Id="rId1" Type="http://schemas.openxmlformats.org/officeDocument/2006/relationships/slideLayout" Target="../slideLayouts/slideLayout40.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36.xml"/></Relationships>
</file>

<file path=ppt/slides/_rels/slide7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0.xml"/><Relationship Id="rId1" Type="http://schemas.openxmlformats.org/officeDocument/2006/relationships/slideLayout" Target="../slideLayouts/slideLayout40.xml"/></Relationships>
</file>

<file path=ppt/slides/_rels/slide7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1.xml"/><Relationship Id="rId1" Type="http://schemas.openxmlformats.org/officeDocument/2006/relationships/slideLayout" Target="../slideLayouts/slideLayout40.xml"/></Relationships>
</file>

<file path=ppt/slides/_rels/slide7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2.xml"/><Relationship Id="rId1" Type="http://schemas.openxmlformats.org/officeDocument/2006/relationships/slideLayout" Target="../slideLayouts/slideLayout40.xml"/></Relationships>
</file>

<file path=ppt/slides/_rels/slide7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3.xml"/><Relationship Id="rId1" Type="http://schemas.openxmlformats.org/officeDocument/2006/relationships/slideLayout" Target="../slideLayouts/slideLayout40.xml"/></Relationships>
</file>

<file path=ppt/slides/_rels/slide7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4.xml"/><Relationship Id="rId1" Type="http://schemas.openxmlformats.org/officeDocument/2006/relationships/slideLayout" Target="../slideLayouts/slideLayout40.xml"/></Relationships>
</file>

<file path=ppt/slides/_rels/slide7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5.xml"/><Relationship Id="rId1" Type="http://schemas.openxmlformats.org/officeDocument/2006/relationships/slideLayout" Target="../slideLayouts/slideLayout40.xml"/></Relationships>
</file>

<file path=ppt/slides/_rels/slide7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6.xml"/><Relationship Id="rId1" Type="http://schemas.openxmlformats.org/officeDocument/2006/relationships/slideLayout" Target="../slideLayouts/slideLayout40.xml"/></Relationships>
</file>

<file path=ppt/slides/_rels/slide7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7.xml"/><Relationship Id="rId1" Type="http://schemas.openxmlformats.org/officeDocument/2006/relationships/slideLayout" Target="../slideLayouts/slideLayout40.xml"/></Relationships>
</file>

<file path=ppt/slides/_rels/slide7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8.xml"/><Relationship Id="rId1" Type="http://schemas.openxmlformats.org/officeDocument/2006/relationships/slideLayout" Target="../slideLayouts/slideLayout40.xml"/></Relationships>
</file>

<file path=ppt/slides/_rels/slide7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9.xml"/><Relationship Id="rId1" Type="http://schemas.openxmlformats.org/officeDocument/2006/relationships/slideLayout" Target="../slideLayouts/slideLayout36.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40.xml"/></Relationships>
</file>

<file path=ppt/slides/_rels/slide8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0.xml"/><Relationship Id="rId1" Type="http://schemas.openxmlformats.org/officeDocument/2006/relationships/slideLayout" Target="../slideLayouts/slideLayout40.xml"/></Relationships>
</file>

<file path=ppt/slides/_rels/slide8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1.xml"/><Relationship Id="rId1" Type="http://schemas.openxmlformats.org/officeDocument/2006/relationships/slideLayout" Target="../slideLayouts/slideLayout40.xml"/></Relationships>
</file>

<file path=ppt/slides/_rels/slide8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2.xml"/><Relationship Id="rId1" Type="http://schemas.openxmlformats.org/officeDocument/2006/relationships/slideLayout" Target="../slideLayouts/slideLayout40.xml"/></Relationships>
</file>

<file path=ppt/slides/_rels/slide8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3.xml"/><Relationship Id="rId1" Type="http://schemas.openxmlformats.org/officeDocument/2006/relationships/slideLayout" Target="../slideLayouts/slideLayout40.xml"/></Relationships>
</file>

<file path=ppt/slides/_rels/slide8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4.xml"/><Relationship Id="rId1" Type="http://schemas.openxmlformats.org/officeDocument/2006/relationships/slideLayout" Target="../slideLayouts/slideLayout40.xml"/></Relationships>
</file>

<file path=ppt/slides/_rels/slide8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5.xml"/><Relationship Id="rId1" Type="http://schemas.openxmlformats.org/officeDocument/2006/relationships/slideLayout" Target="../slideLayouts/slideLayout40.xml"/></Relationships>
</file>

<file path=ppt/slides/_rels/slide8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6.xml"/><Relationship Id="rId1" Type="http://schemas.openxmlformats.org/officeDocument/2006/relationships/slideLayout" Target="../slideLayouts/slideLayout40.xml"/></Relationships>
</file>

<file path=ppt/slides/_rels/slide8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7.xml"/><Relationship Id="rId1" Type="http://schemas.openxmlformats.org/officeDocument/2006/relationships/slideLayout" Target="../slideLayouts/slideLayout40.xml"/></Relationships>
</file>

<file path=ppt/slides/_rels/slide8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8.xml"/><Relationship Id="rId1" Type="http://schemas.openxmlformats.org/officeDocument/2006/relationships/slideLayout" Target="../slideLayouts/slideLayout40.xml"/></Relationships>
</file>

<file path=ppt/slides/_rels/slide8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9.xml"/><Relationship Id="rId1" Type="http://schemas.openxmlformats.org/officeDocument/2006/relationships/slideLayout" Target="../slideLayouts/slideLayout36.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40.xml"/></Relationships>
</file>

<file path=ppt/slides/_rels/slide9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0.xml"/><Relationship Id="rId1" Type="http://schemas.openxmlformats.org/officeDocument/2006/relationships/slideLayout" Target="../slideLayouts/slideLayout40.xml"/></Relationships>
</file>

<file path=ppt/slides/_rels/slide9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1.xml"/><Relationship Id="rId1" Type="http://schemas.openxmlformats.org/officeDocument/2006/relationships/slideLayout" Target="../slideLayouts/slideLayout40.xml"/></Relationships>
</file>

<file path=ppt/slides/_rels/slide9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2.xml"/><Relationship Id="rId1" Type="http://schemas.openxmlformats.org/officeDocument/2006/relationships/slideLayout" Target="../slideLayouts/slideLayout40.xml"/></Relationships>
</file>

<file path=ppt/slides/_rels/slide9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3.xml"/><Relationship Id="rId1" Type="http://schemas.openxmlformats.org/officeDocument/2006/relationships/slideLayout" Target="../slideLayouts/slideLayout40.xml"/></Relationships>
</file>

<file path=ppt/slides/_rels/slide9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4.xml"/><Relationship Id="rId1" Type="http://schemas.openxmlformats.org/officeDocument/2006/relationships/slideLayout" Target="../slideLayouts/slideLayout40.xml"/></Relationships>
</file>

<file path=ppt/slides/_rels/slide9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5.xml"/><Relationship Id="rId1" Type="http://schemas.openxmlformats.org/officeDocument/2006/relationships/slideLayout" Target="../slideLayouts/slideLayout40.xml"/></Relationships>
</file>

<file path=ppt/slides/_rels/slide9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6.xml"/><Relationship Id="rId1" Type="http://schemas.openxmlformats.org/officeDocument/2006/relationships/slideLayout" Target="../slideLayouts/slideLayout40.xml"/></Relationships>
</file>

<file path=ppt/slides/_rels/slide9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7.xml"/><Relationship Id="rId1" Type="http://schemas.openxmlformats.org/officeDocument/2006/relationships/slideLayout" Target="../slideLayouts/slideLayout40.xml"/></Relationships>
</file>

<file path=ppt/slides/_rels/slide9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8.xml"/><Relationship Id="rId1" Type="http://schemas.openxmlformats.org/officeDocument/2006/relationships/slideLayout" Target="../slideLayouts/slideLayout40.xml"/></Relationships>
</file>

<file path=ppt/slides/_rels/slide9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9.xml"/><Relationship Id="rId1" Type="http://schemas.openxmlformats.org/officeDocument/2006/relationships/slideLayout" Target="../slideLayouts/slideLayout4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Title 1"/>
          <p:cNvSpPr>
            <a:spLocks noGrp="1"/>
          </p:cNvSpPr>
          <p:nvPr>
            <p:ph type="ctrTitle"/>
          </p:nvPr>
        </p:nvSpPr>
        <p:spPr>
          <a:xfrm>
            <a:off x="457200" y="428849"/>
            <a:ext cx="8382000" cy="1476152"/>
          </a:xfrm>
        </p:spPr>
        <p:txBody>
          <a:bodyPr/>
          <a:lstStyle/>
          <a:p>
            <a:pPr marL="0" indent="0" eaLnBrk="1" hangingPunct="1">
              <a:lnSpc>
                <a:spcPct val="90000"/>
              </a:lnSpc>
            </a:pPr>
            <a:r>
              <a:rPr lang="en-US" sz="3200" b="1" dirty="0" smtClean="0">
                <a:solidFill>
                  <a:srgbClr val="002060"/>
                </a:solidFill>
              </a:rPr>
              <a:t/>
            </a:r>
            <a:br>
              <a:rPr lang="en-US" sz="3200" b="1" dirty="0" smtClean="0">
                <a:solidFill>
                  <a:srgbClr val="002060"/>
                </a:solidFill>
              </a:rPr>
            </a:br>
            <a:r>
              <a:rPr lang="en-US" sz="3200" b="1" dirty="0" smtClean="0">
                <a:solidFill>
                  <a:srgbClr val="002060"/>
                </a:solidFill>
              </a:rPr>
              <a:t/>
            </a:r>
            <a:br>
              <a:rPr lang="en-US" sz="3200" b="1" dirty="0" smtClean="0">
                <a:solidFill>
                  <a:srgbClr val="002060"/>
                </a:solidFill>
              </a:rPr>
            </a:br>
            <a:r>
              <a:rPr lang="en-US" sz="3200" b="1" dirty="0">
                <a:solidFill>
                  <a:srgbClr val="002060"/>
                </a:solidFill>
              </a:rPr>
              <a:t/>
            </a:r>
            <a:br>
              <a:rPr lang="en-US" sz="3200" b="1" dirty="0">
                <a:solidFill>
                  <a:srgbClr val="002060"/>
                </a:solidFill>
              </a:rPr>
            </a:br>
            <a:r>
              <a:rPr lang="en-US" sz="2600" b="1" dirty="0" smtClean="0">
                <a:solidFill>
                  <a:srgbClr val="002060"/>
                </a:solidFill>
              </a:rPr>
              <a:t>Prop 206 Sick Pay, Minimum Wage &amp; Overtime:</a:t>
            </a:r>
            <a:r>
              <a:rPr lang="en-US" sz="2400" b="1" dirty="0" smtClean="0">
                <a:solidFill>
                  <a:srgbClr val="002060"/>
                </a:solidFill>
              </a:rPr>
              <a:t/>
            </a:r>
            <a:br>
              <a:rPr lang="en-US" sz="2400" b="1" dirty="0" smtClean="0">
                <a:solidFill>
                  <a:srgbClr val="002060"/>
                </a:solidFill>
              </a:rPr>
            </a:br>
            <a:r>
              <a:rPr lang="en-US" sz="1400" b="1" dirty="0" smtClean="0">
                <a:solidFill>
                  <a:srgbClr val="002060"/>
                </a:solidFill>
              </a:rPr>
              <a:t>What the Agriculture Industry Must be Prepared to Know</a:t>
            </a:r>
            <a:r>
              <a:rPr lang="en-US" sz="3200" b="1" dirty="0" smtClean="0">
                <a:solidFill>
                  <a:srgbClr val="002060"/>
                </a:solidFill>
              </a:rPr>
              <a:t/>
            </a:r>
            <a:br>
              <a:rPr lang="en-US" sz="3200" b="1" dirty="0" smtClean="0">
                <a:solidFill>
                  <a:srgbClr val="002060"/>
                </a:solidFill>
              </a:rPr>
            </a:br>
            <a:r>
              <a:rPr lang="en-US" sz="3200" dirty="0" smtClean="0">
                <a:solidFill>
                  <a:schemeClr val="tx1"/>
                </a:solidFill>
              </a:rPr>
              <a:t/>
            </a:r>
            <a:br>
              <a:rPr lang="en-US" sz="3200" dirty="0" smtClean="0">
                <a:solidFill>
                  <a:schemeClr val="tx1"/>
                </a:solidFill>
              </a:rPr>
            </a:br>
            <a:endParaRPr lang="en-US" sz="3200" dirty="0" smtClean="0">
              <a:solidFill>
                <a:schemeClr val="tx1"/>
              </a:solidFill>
            </a:endParaRPr>
          </a:p>
        </p:txBody>
      </p:sp>
      <p:sp>
        <p:nvSpPr>
          <p:cNvPr id="149505" name="Subtitle 2"/>
          <p:cNvSpPr>
            <a:spLocks noGrp="1"/>
          </p:cNvSpPr>
          <p:nvPr>
            <p:ph type="subTitle" idx="1"/>
          </p:nvPr>
        </p:nvSpPr>
        <p:spPr>
          <a:xfrm>
            <a:off x="1371600" y="1600200"/>
            <a:ext cx="6477000" cy="2286000"/>
          </a:xfrm>
        </p:spPr>
        <p:txBody>
          <a:bodyPr/>
          <a:lstStyle/>
          <a:p>
            <a:pPr marL="0" indent="0" algn="ctr" eaLnBrk="1" hangingPunct="1">
              <a:lnSpc>
                <a:spcPct val="90000"/>
              </a:lnSpc>
              <a:buFont typeface="Wingdings 2" pitchFamily="18" charset="2"/>
              <a:buNone/>
            </a:pPr>
            <a:r>
              <a:rPr lang="en-US" sz="1500" b="1" dirty="0" smtClean="0">
                <a:solidFill>
                  <a:schemeClr val="tx2"/>
                </a:solidFill>
              </a:rPr>
              <a:t/>
            </a:r>
            <a:br>
              <a:rPr lang="en-US" sz="1500" b="1" dirty="0" smtClean="0">
                <a:solidFill>
                  <a:schemeClr val="tx2"/>
                </a:solidFill>
              </a:rPr>
            </a:br>
            <a:r>
              <a:rPr lang="en-US" sz="1500" b="1" dirty="0" smtClean="0">
                <a:solidFill>
                  <a:schemeClr val="tx2"/>
                </a:solidFill>
              </a:rPr>
              <a:t/>
            </a:r>
            <a:br>
              <a:rPr lang="en-US" sz="1500" b="1" dirty="0" smtClean="0">
                <a:solidFill>
                  <a:schemeClr val="tx2"/>
                </a:solidFill>
              </a:rPr>
            </a:br>
            <a:r>
              <a:rPr lang="en-US" sz="1800" b="1" dirty="0" smtClean="0">
                <a:solidFill>
                  <a:srgbClr val="002060"/>
                </a:solidFill>
              </a:rPr>
              <a:t>Prepared For:</a:t>
            </a:r>
          </a:p>
          <a:p>
            <a:pPr marL="0" indent="0" algn="ctr" eaLnBrk="1" hangingPunct="1">
              <a:lnSpc>
                <a:spcPct val="90000"/>
              </a:lnSpc>
              <a:buNone/>
            </a:pPr>
            <a:endParaRPr lang="en-US" sz="2000" b="1" dirty="0" smtClean="0">
              <a:solidFill>
                <a:srgbClr val="002060"/>
              </a:solidFill>
            </a:endParaRPr>
          </a:p>
          <a:p>
            <a:pPr marL="0" indent="0" algn="ctr" eaLnBrk="1" hangingPunct="1">
              <a:lnSpc>
                <a:spcPct val="90000"/>
              </a:lnSpc>
              <a:buNone/>
            </a:pPr>
            <a:r>
              <a:rPr lang="en-US" sz="1800" b="1" dirty="0" smtClean="0">
                <a:solidFill>
                  <a:srgbClr val="002060"/>
                </a:solidFill>
              </a:rPr>
              <a:t>ARIZONA FARM BUREAU</a:t>
            </a:r>
          </a:p>
          <a:p>
            <a:pPr marL="0" indent="0" algn="ctr" eaLnBrk="1" hangingPunct="1">
              <a:lnSpc>
                <a:spcPct val="90000"/>
              </a:lnSpc>
              <a:buNone/>
            </a:pPr>
            <a:endParaRPr lang="en-US" sz="1800" b="1" dirty="0" smtClean="0">
              <a:solidFill>
                <a:srgbClr val="002060"/>
              </a:solidFill>
            </a:endParaRPr>
          </a:p>
          <a:p>
            <a:pPr marL="0" indent="0" algn="ctr" eaLnBrk="1" hangingPunct="1">
              <a:lnSpc>
                <a:spcPct val="90000"/>
              </a:lnSpc>
              <a:buNone/>
            </a:pPr>
            <a:r>
              <a:rPr lang="en-US" sz="1800" b="1" dirty="0" smtClean="0">
                <a:solidFill>
                  <a:srgbClr val="002060"/>
                </a:solidFill>
              </a:rPr>
              <a:t>July 12, 2017 </a:t>
            </a:r>
            <a:br>
              <a:rPr lang="en-US" sz="1800" b="1" dirty="0" smtClean="0">
                <a:solidFill>
                  <a:srgbClr val="002060"/>
                </a:solidFill>
              </a:rPr>
            </a:br>
            <a:endParaRPr lang="en-US" sz="1800" b="1" dirty="0" smtClean="0">
              <a:solidFill>
                <a:srgbClr val="002060"/>
              </a:solidFill>
            </a:endParaRPr>
          </a:p>
          <a:p>
            <a:pPr marL="0" indent="0" algn="ctr" eaLnBrk="1" hangingPunct="1">
              <a:lnSpc>
                <a:spcPct val="90000"/>
              </a:lnSpc>
              <a:buNone/>
            </a:pPr>
            <a:endParaRPr lang="en-US" sz="1800" b="1" dirty="0" smtClean="0">
              <a:solidFill>
                <a:srgbClr val="002060"/>
              </a:solidFill>
            </a:endParaRPr>
          </a:p>
          <a:p>
            <a:pPr marL="0" indent="0" algn="ctr" eaLnBrk="1" hangingPunct="1">
              <a:lnSpc>
                <a:spcPct val="90000"/>
              </a:lnSpc>
              <a:buNone/>
            </a:pPr>
            <a:endParaRPr lang="en-US" sz="1800" b="1" dirty="0" smtClean="0">
              <a:solidFill>
                <a:srgbClr val="002060"/>
              </a:solidFill>
            </a:endParaRPr>
          </a:p>
          <a:p>
            <a:pPr marL="0" indent="0" algn="ctr" eaLnBrk="1" hangingPunct="1">
              <a:lnSpc>
                <a:spcPct val="90000"/>
              </a:lnSpc>
              <a:buNone/>
            </a:pPr>
            <a:endParaRPr lang="en-US" sz="1800" b="1" dirty="0" smtClean="0">
              <a:solidFill>
                <a:srgbClr val="002060"/>
              </a:solidFill>
            </a:endParaRPr>
          </a:p>
          <a:p>
            <a:pPr marL="0" indent="0" algn="ctr" eaLnBrk="1" hangingPunct="1">
              <a:lnSpc>
                <a:spcPct val="90000"/>
              </a:lnSpc>
              <a:buNone/>
            </a:pPr>
            <a:endParaRPr lang="en-US" sz="1600" b="1" dirty="0" smtClean="0">
              <a:solidFill>
                <a:srgbClr val="002060"/>
              </a:solidFill>
            </a:endParaRPr>
          </a:p>
          <a:p>
            <a:pPr marL="0" indent="0" algn="ctr" eaLnBrk="1" hangingPunct="1">
              <a:lnSpc>
                <a:spcPct val="90000"/>
              </a:lnSpc>
              <a:buFont typeface="Wingdings 2" pitchFamily="18" charset="2"/>
              <a:buNone/>
            </a:pPr>
            <a:endParaRPr lang="en-US" sz="1400" b="1" dirty="0" smtClean="0">
              <a:solidFill>
                <a:schemeClr val="tx2"/>
              </a:solidFill>
            </a:endParaRPr>
          </a:p>
          <a:p>
            <a:pPr marL="0" indent="0" algn="ctr" eaLnBrk="1" hangingPunct="1">
              <a:lnSpc>
                <a:spcPct val="90000"/>
              </a:lnSpc>
              <a:buFont typeface="Wingdings 2" pitchFamily="18" charset="2"/>
              <a:buNone/>
            </a:pPr>
            <a:endParaRPr lang="en-US" sz="1500" b="1" dirty="0" smtClean="0">
              <a:solidFill>
                <a:schemeClr val="tx2"/>
              </a:solidFill>
            </a:endParaRPr>
          </a:p>
          <a:p>
            <a:pPr marL="0" indent="0" algn="ctr" eaLnBrk="1" hangingPunct="1">
              <a:lnSpc>
                <a:spcPct val="90000"/>
              </a:lnSpc>
              <a:buFont typeface="Wingdings 2" pitchFamily="18" charset="2"/>
              <a:buNone/>
            </a:pPr>
            <a:endParaRPr lang="en-US" sz="1500" b="1" dirty="0" smtClean="0">
              <a:solidFill>
                <a:schemeClr val="tx2"/>
              </a:solidFill>
            </a:endParaRPr>
          </a:p>
        </p:txBody>
      </p:sp>
      <p:sp>
        <p:nvSpPr>
          <p:cNvPr id="149508" name="Text Box 6"/>
          <p:cNvSpPr txBox="1">
            <a:spLocks noChangeArrowheads="1"/>
          </p:cNvSpPr>
          <p:nvPr/>
        </p:nvSpPr>
        <p:spPr bwMode="auto">
          <a:xfrm>
            <a:off x="7467600" y="5334000"/>
            <a:ext cx="282575" cy="366713"/>
          </a:xfrm>
          <a:prstGeom prst="rect">
            <a:avLst/>
          </a:prstGeom>
          <a:noFill/>
          <a:ln w="9525">
            <a:noFill/>
            <a:miter lim="800000"/>
          </a:ln>
        </p:spPr>
        <p:txBody>
          <a:bodyPr>
            <a:spAutoFit/>
          </a:bodyPr>
          <a:lstStyle/>
          <a:p>
            <a:pPr>
              <a:spcBef>
                <a:spcPct val="50000"/>
              </a:spcBef>
            </a:pPr>
            <a:endParaRPr lang="en-US">
              <a:latin typeface="Times New Roman" pitchFamily="18" charset="0"/>
            </a:endParaRPr>
          </a:p>
        </p:txBody>
      </p:sp>
      <p:sp>
        <p:nvSpPr>
          <p:cNvPr id="8" name="TextBox 7"/>
          <p:cNvSpPr txBox="1">
            <a:spLocks noChangeArrowheads="1"/>
          </p:cNvSpPr>
          <p:nvPr/>
        </p:nvSpPr>
        <p:spPr bwMode="auto">
          <a:xfrm>
            <a:off x="533400" y="4040088"/>
            <a:ext cx="2362200" cy="1015663"/>
          </a:xfrm>
          <a:prstGeom prst="rect">
            <a:avLst/>
          </a:prstGeom>
          <a:noFill/>
          <a:ln w="9525">
            <a:noFill/>
            <a:miter lim="800000"/>
          </a:ln>
        </p:spPr>
        <p:txBody>
          <a:bodyPr wrap="square">
            <a:spAutoFit/>
          </a:bodyPr>
          <a:lstStyle/>
          <a:p>
            <a:r>
              <a:rPr lang="en-US" sz="1200" dirty="0" smtClean="0">
                <a:solidFill>
                  <a:srgbClr val="002060"/>
                </a:solidFill>
              </a:rPr>
              <a:t>Julie A. Pace</a:t>
            </a:r>
            <a:br>
              <a:rPr lang="en-US" sz="1200" dirty="0" smtClean="0">
                <a:solidFill>
                  <a:srgbClr val="002060"/>
                </a:solidFill>
              </a:rPr>
            </a:br>
            <a:r>
              <a:rPr lang="en-US" sz="1200" dirty="0" smtClean="0">
                <a:solidFill>
                  <a:srgbClr val="002060"/>
                </a:solidFill>
              </a:rPr>
              <a:t>The Cavanagh Law Firm, P.A.</a:t>
            </a:r>
          </a:p>
          <a:p>
            <a:r>
              <a:rPr lang="en-US" sz="1200" dirty="0" smtClean="0">
                <a:solidFill>
                  <a:srgbClr val="002060"/>
                </a:solidFill>
              </a:rPr>
              <a:t>602.322.4046</a:t>
            </a:r>
          </a:p>
          <a:p>
            <a:r>
              <a:rPr lang="en-US" sz="1200" dirty="0" smtClean="0">
                <a:solidFill>
                  <a:srgbClr val="002060"/>
                </a:solidFill>
              </a:rPr>
              <a:t>jpace@cavanaghlaw.com</a:t>
            </a:r>
          </a:p>
          <a:p>
            <a:r>
              <a:rPr lang="en-US" sz="1200" dirty="0" smtClean="0">
                <a:solidFill>
                  <a:srgbClr val="002060"/>
                </a:solidFill>
              </a:rPr>
              <a:t>www.cavanaghlaw.com</a:t>
            </a:r>
            <a:endParaRPr lang="en-US" sz="1200" dirty="0">
              <a:solidFill>
                <a:srgbClr val="002060"/>
              </a:solidFill>
            </a:endParaRPr>
          </a:p>
        </p:txBody>
      </p:sp>
      <p:pic>
        <p:nvPicPr>
          <p:cNvPr id="15" name="Picture 14"/>
          <p:cNvPicPr>
            <a:picLocks noChangeAspect="1"/>
          </p:cNvPicPr>
          <p:nvPr/>
        </p:nvPicPr>
        <p:blipFill>
          <a:blip r:embed="rId3"/>
          <a:stretch>
            <a:fillRect/>
          </a:stretch>
        </p:blipFill>
        <p:spPr>
          <a:xfrm>
            <a:off x="6781800" y="6172200"/>
            <a:ext cx="2206214" cy="526372"/>
          </a:xfrm>
          <a:prstGeom prst="rect">
            <a:avLst/>
          </a:prstGeom>
        </p:spPr>
      </p:pic>
      <p:sp>
        <p:nvSpPr>
          <p:cNvPr id="7" name="Rectangle 6"/>
          <p:cNvSpPr/>
          <p:nvPr/>
        </p:nvSpPr>
        <p:spPr>
          <a:xfrm>
            <a:off x="5867400" y="4114800"/>
            <a:ext cx="2819400" cy="1015663"/>
          </a:xfrm>
          <a:prstGeom prst="rect">
            <a:avLst/>
          </a:prstGeom>
        </p:spPr>
        <p:txBody>
          <a:bodyPr wrap="square">
            <a:spAutoFit/>
          </a:bodyPr>
          <a:lstStyle/>
          <a:p>
            <a:r>
              <a:rPr lang="en-US" sz="1200" smtClean="0">
                <a:solidFill>
                  <a:srgbClr val="002060"/>
                </a:solidFill>
              </a:rPr>
              <a:t>Heidi Nunn-Gilman</a:t>
            </a:r>
            <a:br>
              <a:rPr lang="en-US" sz="1200" smtClean="0">
                <a:solidFill>
                  <a:srgbClr val="002060"/>
                </a:solidFill>
              </a:rPr>
            </a:br>
            <a:r>
              <a:rPr lang="en-US" sz="1200" smtClean="0">
                <a:solidFill>
                  <a:srgbClr val="002060"/>
                </a:solidFill>
              </a:rPr>
              <a:t>The Cavanagh Law Firm, P.A.</a:t>
            </a:r>
          </a:p>
          <a:p>
            <a:r>
              <a:rPr lang="en-US" sz="1200" smtClean="0">
                <a:solidFill>
                  <a:srgbClr val="002060"/>
                </a:solidFill>
              </a:rPr>
              <a:t>602.322.4080</a:t>
            </a:r>
          </a:p>
          <a:p>
            <a:r>
              <a:rPr lang="en-US" sz="1200" smtClean="0">
                <a:solidFill>
                  <a:srgbClr val="002060"/>
                </a:solidFill>
              </a:rPr>
              <a:t>hnunngilman@cavanaghlaw.com</a:t>
            </a:r>
          </a:p>
          <a:p>
            <a:r>
              <a:rPr lang="en-US" sz="1200" smtClean="0">
                <a:solidFill>
                  <a:srgbClr val="002060"/>
                </a:solidFill>
              </a:rPr>
              <a:t>www.cavanaghlaw.com</a:t>
            </a:r>
            <a:endParaRPr lang="en-US" sz="1200"/>
          </a:p>
        </p:txBody>
      </p:sp>
      <p:sp>
        <p:nvSpPr>
          <p:cNvPr id="13" name="TextBox 12"/>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solidFill>
                <a:srgbClr val="C00000"/>
              </a:solidFill>
            </a:endParaRPr>
          </a:p>
        </p:txBody>
      </p:sp>
      <p:sp>
        <p:nvSpPr>
          <p:cNvPr id="9" name="TextBox 8"/>
          <p:cNvSpPr txBox="1">
            <a:spLocks noChangeArrowheads="1"/>
          </p:cNvSpPr>
          <p:nvPr/>
        </p:nvSpPr>
        <p:spPr bwMode="auto">
          <a:xfrm flipH="1">
            <a:off x="3047999" y="4114800"/>
            <a:ext cx="2438399" cy="1015663"/>
          </a:xfrm>
          <a:prstGeom prst="rect">
            <a:avLst/>
          </a:prstGeom>
          <a:noFill/>
          <a:ln w="9525">
            <a:noFill/>
            <a:miter lim="800000"/>
          </a:ln>
        </p:spPr>
        <p:txBody>
          <a:bodyPr wrap="square">
            <a:spAutoFit/>
          </a:bodyPr>
          <a:lstStyle/>
          <a:p>
            <a:r>
              <a:rPr lang="en-US" sz="1200" dirty="0" smtClean="0">
                <a:solidFill>
                  <a:srgbClr val="002060"/>
                </a:solidFill>
              </a:rPr>
              <a:t>David A. Selden</a:t>
            </a:r>
            <a:br>
              <a:rPr lang="en-US" sz="1200" dirty="0" smtClean="0">
                <a:solidFill>
                  <a:srgbClr val="002060"/>
                </a:solidFill>
              </a:rPr>
            </a:br>
            <a:r>
              <a:rPr lang="en-US" sz="1200" dirty="0" smtClean="0">
                <a:solidFill>
                  <a:srgbClr val="002060"/>
                </a:solidFill>
              </a:rPr>
              <a:t>The Cavanagh Law Firm, P.A.</a:t>
            </a:r>
          </a:p>
          <a:p>
            <a:r>
              <a:rPr lang="en-US" sz="1200" dirty="0" smtClean="0">
                <a:solidFill>
                  <a:srgbClr val="002060"/>
                </a:solidFill>
              </a:rPr>
              <a:t>602.322.4009</a:t>
            </a:r>
          </a:p>
          <a:p>
            <a:r>
              <a:rPr lang="en-US" sz="1200" dirty="0" smtClean="0">
                <a:solidFill>
                  <a:srgbClr val="002060"/>
                </a:solidFill>
              </a:rPr>
              <a:t>dselden@cavanaghlaw.com</a:t>
            </a:r>
          </a:p>
          <a:p>
            <a:r>
              <a:rPr lang="en-US" sz="1200" dirty="0" smtClean="0">
                <a:solidFill>
                  <a:srgbClr val="002060"/>
                </a:solidFill>
              </a:rPr>
              <a:t>www.cavanaghlaw.com</a:t>
            </a:r>
            <a:endParaRPr lang="en-US" sz="1200" dirty="0">
              <a:solidFill>
                <a:srgbClr val="002060"/>
              </a:solidFill>
            </a:endParaRPr>
          </a:p>
        </p:txBody>
      </p:sp>
      <p:pic>
        <p:nvPicPr>
          <p:cNvPr id="1026" name="Picture 2" descr="Nun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81800" y="2623138"/>
            <a:ext cx="843951" cy="1056790"/>
          </a:xfrm>
          <a:prstGeom prst="rect">
            <a:avLst/>
          </a:prstGeom>
          <a:noFill/>
          <a:ln>
            <a:noFill/>
          </a:ln>
          <a:extLst>
            <a:ext uri="{909E8E84-426E-40DD-AFC4-6F175D3DCCD1}">
              <a14:hiddenFill xmlns:a14="http://schemas.microsoft.com/office/drawing/2010/main">
                <a:solidFill>
                  <a:srgbClr val="DDFE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Pace Pic"/>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76400" y="2623138"/>
            <a:ext cx="851140" cy="1136147"/>
          </a:xfrm>
          <a:prstGeom prst="rect">
            <a:avLst/>
          </a:prstGeom>
          <a:noFill/>
          <a:ln>
            <a:noFill/>
          </a:ln>
          <a:extLst>
            <a:ext uri="{909E8E84-426E-40DD-AFC4-6F175D3DCCD1}">
              <a14:hiddenFill xmlns:a14="http://schemas.microsoft.com/office/drawing/2010/main">
                <a:solidFill>
                  <a:srgbClr val="DDFE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29730" y="5542463"/>
            <a:ext cx="1483740" cy="731422"/>
          </a:xfrm>
          <a:prstGeom prst="rect">
            <a:avLst/>
          </a:prstGeom>
        </p:spPr>
      </p:pic>
    </p:spTree>
    <p:extLst>
      <p:ext uri="{BB962C8B-B14F-4D97-AF65-F5344CB8AC3E}">
        <p14:creationId xmlns:p14="http://schemas.microsoft.com/office/powerpoint/2010/main" val="207178414"/>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3200" b="1" smtClean="0">
                <a:solidFill>
                  <a:srgbClr val="002060"/>
                </a:solidFill>
              </a:rPr>
              <a:t/>
            </a:r>
            <a:br>
              <a:rPr lang="en-US" sz="3200" b="1" smtClean="0">
                <a:solidFill>
                  <a:srgbClr val="002060"/>
                </a:solidFill>
              </a:rPr>
            </a:br>
            <a:r>
              <a:rPr lang="en-US" sz="3200" b="1" smtClean="0">
                <a:solidFill>
                  <a:srgbClr val="002060"/>
                </a:solidFill>
              </a:rPr>
              <a:t>Equivalent Paid Leave Policy</a:t>
            </a:r>
            <a:endParaRPr lang="en-US" sz="3000" b="1" smtClean="0">
              <a:solidFill>
                <a:srgbClr val="002060"/>
              </a:solidFill>
            </a:endParaRPr>
          </a:p>
        </p:txBody>
      </p:sp>
      <p:sp>
        <p:nvSpPr>
          <p:cNvPr id="313347" name="Content Placeholder 3"/>
          <p:cNvSpPr>
            <a:spLocks noGrp="1"/>
          </p:cNvSpPr>
          <p:nvPr>
            <p:ph sz="quarter" idx="4294967295"/>
          </p:nvPr>
        </p:nvSpPr>
        <p:spPr>
          <a:xfrm>
            <a:off x="338931" y="1508126"/>
            <a:ext cx="8504238" cy="4422775"/>
          </a:xfrm>
        </p:spPr>
        <p:txBody>
          <a:bodyPr/>
          <a:lstStyle/>
          <a:p>
            <a:pPr marL="514350" indent="-514350" eaLnBrk="1" hangingPunct="1">
              <a:spcAft>
                <a:spcPts val="600"/>
              </a:spcAft>
              <a:buClr>
                <a:srgbClr val="002060"/>
              </a:buClr>
              <a:buFont typeface="+mj-lt"/>
              <a:buAutoNum type="arabicPeriod"/>
            </a:pPr>
            <a:r>
              <a:rPr lang="en-US" sz="2600" smtClean="0">
                <a:solidFill>
                  <a:srgbClr val="002060"/>
                </a:solidFill>
              </a:rPr>
              <a:t>Employers who have paid time off (PTO, vacation, etc.) policy that provides benefits at least as great as the paid sick time required in FWHFA are not required to provide additional separate paid sick time.</a:t>
            </a:r>
          </a:p>
          <a:p>
            <a:pPr marL="514350" indent="-514350" eaLnBrk="1" hangingPunct="1">
              <a:spcAft>
                <a:spcPts val="600"/>
              </a:spcAft>
              <a:buClr>
                <a:srgbClr val="002060"/>
              </a:buClr>
              <a:buFont typeface="+mj-lt"/>
              <a:buAutoNum type="arabicPeriod"/>
            </a:pPr>
            <a:r>
              <a:rPr lang="en-US" sz="2600" smtClean="0">
                <a:solidFill>
                  <a:srgbClr val="002060"/>
                </a:solidFill>
              </a:rPr>
              <a:t>PTO policy must provide at least as many hours, and at least as favorable of rate of hours awarded, as the paid sick time and be available for use for any reason covered by paid sick time and under the same conditions.</a:t>
            </a:r>
            <a:endParaRPr lang="en-US" sz="2100" smtClean="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10</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412138432"/>
      </p:ext>
    </p:extLst>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1" name="Title 1"/>
          <p:cNvSpPr>
            <a:spLocks noGrp="1"/>
          </p:cNvSpPr>
          <p:nvPr>
            <p:ph type="title" idx="4294967295"/>
          </p:nvPr>
        </p:nvSpPr>
        <p:spPr>
          <a:xfrm>
            <a:off x="301625" y="381000"/>
            <a:ext cx="8534400" cy="685800"/>
          </a:xfrm>
        </p:spPr>
        <p:txBody>
          <a:bodyPr/>
          <a:lstStyle/>
          <a:p>
            <a:pPr eaLnBrk="1" hangingPunct="1"/>
            <a:r>
              <a:rPr lang="en-US" sz="2800" b="1" dirty="0" smtClean="0">
                <a:solidFill>
                  <a:srgbClr val="002060"/>
                </a:solidFill>
              </a:rPr>
              <a:t>Federal Rules re Youth in Agriculture </a:t>
            </a:r>
          </a:p>
        </p:txBody>
      </p:sp>
      <p:sp>
        <p:nvSpPr>
          <p:cNvPr id="4" name="Content Placeholder 3"/>
          <p:cNvSpPr>
            <a:spLocks noGrp="1"/>
          </p:cNvSpPr>
          <p:nvPr>
            <p:ph sz="quarter" idx="4294967295"/>
          </p:nvPr>
        </p:nvSpPr>
        <p:spPr>
          <a:xfrm>
            <a:off x="301625" y="1474534"/>
            <a:ext cx="8504238" cy="4648199"/>
          </a:xfrm>
        </p:spPr>
        <p:txBody>
          <a:bodyPr>
            <a:normAutofit fontScale="92500"/>
          </a:bodyPr>
          <a:lstStyle/>
          <a:p>
            <a:pPr marL="457200" indent="-457200">
              <a:buFont typeface="+mj-lt"/>
              <a:buAutoNum type="arabicPeriod"/>
            </a:pPr>
            <a:r>
              <a:rPr lang="en-US" sz="2400" dirty="0" smtClean="0"/>
              <a:t>Under 16 – restricted to working during non-school hours and not before 7:00 am or after 7:00 pm (school time) or 9:00 pm (summer).</a:t>
            </a:r>
          </a:p>
          <a:p>
            <a:pPr marL="457200" indent="-457200">
              <a:buFont typeface="+mj-lt"/>
              <a:buAutoNum type="arabicPeriod"/>
            </a:pPr>
            <a:r>
              <a:rPr lang="en-US" sz="2400" dirty="0" smtClean="0"/>
              <a:t>Under 12 – permitted to work non-hazardous jobs on small farm that is exempt from Federal minimum wage with parental consent.</a:t>
            </a:r>
          </a:p>
          <a:p>
            <a:pPr marL="457200" indent="-457200">
              <a:buFont typeface="+mj-lt"/>
              <a:buAutoNum type="arabicPeriod"/>
            </a:pPr>
            <a:r>
              <a:rPr lang="en-US" sz="2400" dirty="0" smtClean="0"/>
              <a:t>12-13 – permitted to work non-hazardous jobs on farm where parents work or with written parental consent.</a:t>
            </a:r>
          </a:p>
          <a:p>
            <a:pPr marL="457200" indent="-457200">
              <a:buFont typeface="+mj-lt"/>
              <a:buAutoNum type="arabicPeriod"/>
            </a:pPr>
            <a:r>
              <a:rPr lang="en-US" sz="2400" dirty="0" smtClean="0"/>
              <a:t>14-15 – permitted to work any non-hazardous agricultural job.</a:t>
            </a:r>
          </a:p>
          <a:p>
            <a:pPr marL="457200" indent="-457200">
              <a:buFont typeface="+mj-lt"/>
              <a:buAutoNum type="arabicPeriod"/>
            </a:pPr>
            <a:r>
              <a:rPr lang="en-US" sz="2400" dirty="0" smtClean="0"/>
              <a:t>16 or older – permitted to work essentially all farm jobs.</a:t>
            </a:r>
          </a:p>
          <a:p>
            <a:pPr marL="457200" indent="-457200">
              <a:buFont typeface="+mj-lt"/>
              <a:buAutoNum type="arabicPeriod"/>
            </a:pPr>
            <a:r>
              <a:rPr lang="en-US" sz="2400" dirty="0" smtClean="0"/>
              <a:t>Children of any age may work on farm owned or operated by their parent.</a:t>
            </a:r>
          </a:p>
          <a:p>
            <a:pPr marL="0" indent="0">
              <a:buNone/>
            </a:pPr>
            <a:endParaRPr lang="en-US" sz="2400" dirty="0"/>
          </a:p>
          <a:p>
            <a:pPr marL="457200" indent="-457200">
              <a:buFont typeface="+mj-lt"/>
              <a:buAutoNum type="arabicPeriod"/>
            </a:pPr>
            <a:endParaRPr lang="en-US" sz="2400" dirty="0"/>
          </a:p>
          <a:p>
            <a:pPr marL="0" indent="0">
              <a:spcAft>
                <a:spcPts val="600"/>
              </a:spcAft>
              <a:buClr>
                <a:srgbClr val="002060"/>
              </a:buClr>
              <a:buNone/>
            </a:pPr>
            <a:endParaRPr lang="en-US" sz="2300" dirty="0" smtClean="0"/>
          </a:p>
          <a:p>
            <a:pPr marL="1063625" lvl="2" indent="-514350">
              <a:spcAft>
                <a:spcPts val="600"/>
              </a:spcAft>
              <a:buClr>
                <a:srgbClr val="002060"/>
              </a:buClr>
              <a:buSzPct val="80000"/>
              <a:buNone/>
            </a:pPr>
            <a:endParaRPr lang="en-US" sz="3000" dirty="0" smtClean="0">
              <a:solidFill>
                <a:srgbClr val="002060"/>
              </a:solidFill>
            </a:endParaRPr>
          </a:p>
          <a:p>
            <a:pPr>
              <a:buNone/>
            </a:pPr>
            <a:endParaRPr lang="en-US" dirty="0" smtClean="0">
              <a:solidFill>
                <a:srgbClr val="002060"/>
              </a:solidFill>
            </a:endParaRPr>
          </a:p>
          <a:p>
            <a:pPr>
              <a:buNone/>
            </a:pPr>
            <a:endParaRPr lang="en-US" b="1" dirty="0" smtClean="0">
              <a:solidFill>
                <a:srgbClr val="002060"/>
              </a:solidFill>
            </a:endParaRPr>
          </a:p>
        </p:txBody>
      </p:sp>
      <p:sp>
        <p:nvSpPr>
          <p:cNvPr id="327684"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2027590B-3455-470A-8EAD-27C638385641}" type="slidenum">
              <a:rPr lang="en-US" sz="1600">
                <a:solidFill>
                  <a:srgbClr val="AB2627"/>
                </a:solidFill>
              </a:rPr>
              <a:pPr algn="ctr"/>
              <a:t>100</a:t>
            </a:fld>
            <a:endParaRPr lang="en-US" sz="1600">
              <a:solidFill>
                <a:srgbClr val="AB2627"/>
              </a:solidFill>
            </a:endParaRPr>
          </a:p>
        </p:txBody>
      </p:sp>
      <p:sp>
        <p:nvSpPr>
          <p:cNvPr id="6" name="Footer Placeholder 2"/>
          <p:cNvSpPr txBox="1">
            <a:spLocks noGrp="1"/>
          </p:cNvSpPr>
          <p:nvPr/>
        </p:nvSpPr>
        <p:spPr bwMode="auto">
          <a:xfrm>
            <a:off x="152400" y="6410325"/>
            <a:ext cx="8839200" cy="366713"/>
          </a:xfrm>
          <a:prstGeom prst="rect">
            <a:avLst/>
          </a:prstGeom>
          <a:noFill/>
          <a:ln w="9525">
            <a:noFill/>
            <a:miter lim="800000"/>
          </a:ln>
        </p:spPr>
        <p:txBody>
          <a:bodyPr/>
          <a:lstStyle/>
          <a:p>
            <a:r>
              <a:rPr lang="fr-FR" sz="1200" smtClean="0">
                <a:solidFill>
                  <a:srgbClr val="002060"/>
                </a:solidFill>
              </a:rPr>
              <a:t>Julie A. Pace       The Cavanagh Law Firm, P.A.       602.322.4046           jpace@cavanaghlaw.com </a:t>
            </a:r>
            <a:endParaRPr lang="en-US" sz="1200">
              <a:solidFill>
                <a:srgbClr val="C00000"/>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Tree>
    <p:extLst>
      <p:ext uri="{BB962C8B-B14F-4D97-AF65-F5344CB8AC3E}">
        <p14:creationId xmlns:p14="http://schemas.microsoft.com/office/powerpoint/2010/main" val="42047183"/>
      </p:ext>
    </p:extLst>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1" name="Title 1"/>
          <p:cNvSpPr>
            <a:spLocks noGrp="1"/>
          </p:cNvSpPr>
          <p:nvPr>
            <p:ph type="title" idx="4294967295"/>
          </p:nvPr>
        </p:nvSpPr>
        <p:spPr>
          <a:xfrm>
            <a:off x="301625" y="381000"/>
            <a:ext cx="8534400" cy="685800"/>
          </a:xfrm>
        </p:spPr>
        <p:txBody>
          <a:bodyPr/>
          <a:lstStyle/>
          <a:p>
            <a:pPr eaLnBrk="1" hangingPunct="1"/>
            <a:r>
              <a:rPr lang="en-US" sz="2800" b="1" dirty="0" smtClean="0">
                <a:solidFill>
                  <a:srgbClr val="002060"/>
                </a:solidFill>
              </a:rPr>
              <a:t>Federal Rules Youth in Agriculture – Hazardous Tasks</a:t>
            </a:r>
          </a:p>
        </p:txBody>
      </p:sp>
      <p:sp>
        <p:nvSpPr>
          <p:cNvPr id="4" name="Content Placeholder 3"/>
          <p:cNvSpPr>
            <a:spLocks noGrp="1"/>
          </p:cNvSpPr>
          <p:nvPr>
            <p:ph sz="quarter" idx="4294967295"/>
          </p:nvPr>
        </p:nvSpPr>
        <p:spPr>
          <a:xfrm>
            <a:off x="301625" y="1474534"/>
            <a:ext cx="8504238" cy="4648199"/>
          </a:xfrm>
        </p:spPr>
        <p:txBody>
          <a:bodyPr>
            <a:normAutofit fontScale="85000" lnSpcReduction="10000"/>
          </a:bodyPr>
          <a:lstStyle/>
          <a:p>
            <a:pPr marL="457200" indent="-457200">
              <a:buFont typeface="+mj-lt"/>
              <a:buAutoNum type="arabicPeriod"/>
            </a:pPr>
            <a:r>
              <a:rPr lang="en-US" sz="2400" dirty="0"/>
              <a:t>Operating a tractor over 20 PTO horsepower or connecting or disconnecting its implements;</a:t>
            </a:r>
          </a:p>
          <a:p>
            <a:pPr marL="457200" indent="-457200">
              <a:buFont typeface="+mj-lt"/>
              <a:buAutoNum type="arabicPeriod"/>
            </a:pPr>
            <a:r>
              <a:rPr lang="en-US" sz="2400" dirty="0"/>
              <a:t>Operating or assisting to operate a corn picker, cotton picker, grain combine, hay mower, forage harvester, hay baler, potato digger, mobile pea </a:t>
            </a:r>
            <a:r>
              <a:rPr lang="en-US" sz="2400" dirty="0" err="1"/>
              <a:t>viner</a:t>
            </a:r>
            <a:r>
              <a:rPr lang="en-US" sz="2400" dirty="0"/>
              <a:t>, feed grinder, crop dryer, forage blower, auger conveyor, unloading mechanism of a </a:t>
            </a:r>
            <a:r>
              <a:rPr lang="en-US" sz="2400" dirty="0" err="1"/>
              <a:t>nongravity</a:t>
            </a:r>
            <a:r>
              <a:rPr lang="en-US" sz="2400" dirty="0"/>
              <a:t>-type self-unloading wagon or trailer, power post-hole digger, power post driver, or </a:t>
            </a:r>
            <a:r>
              <a:rPr lang="en-US" sz="2400" dirty="0" err="1"/>
              <a:t>nonwalking</a:t>
            </a:r>
            <a:r>
              <a:rPr lang="en-US" sz="2400" dirty="0"/>
              <a:t>-type rotary tiller;</a:t>
            </a:r>
          </a:p>
          <a:p>
            <a:pPr marL="457200" indent="-457200">
              <a:buFont typeface="+mj-lt"/>
              <a:buAutoNum type="arabicPeriod"/>
            </a:pPr>
            <a:r>
              <a:rPr lang="en-US" sz="2400" dirty="0"/>
              <a:t>Operating or working with a trencher or earthmoving equipment, fork lift, potato combine, or power-driven circular, band, or chain saw;</a:t>
            </a:r>
          </a:p>
          <a:p>
            <a:pPr marL="457200" indent="-457200">
              <a:buFont typeface="+mj-lt"/>
              <a:buAutoNum type="arabicPeriod"/>
            </a:pPr>
            <a:r>
              <a:rPr lang="en-US" sz="2400" dirty="0"/>
              <a:t>Working in a yard, pen, or stall occupied by a bull, boar, or stud horse maintained for breeding purposes; a sow with suckling pigs; or a cow with a newborn calf (with umbilical cord present);</a:t>
            </a:r>
          </a:p>
          <a:p>
            <a:pPr marL="457200" indent="-457200">
              <a:buFont typeface="+mj-lt"/>
              <a:buAutoNum type="arabicPeriod"/>
            </a:pPr>
            <a:r>
              <a:rPr lang="en-US" sz="2400" dirty="0"/>
              <a:t>Felling, buckling, skidding, loading, or unloading timber with a butt diameter of more than 6 inches;</a:t>
            </a:r>
          </a:p>
          <a:p>
            <a:pPr marL="0" indent="0">
              <a:buNone/>
            </a:pPr>
            <a:endParaRPr lang="en-US" sz="2400" dirty="0"/>
          </a:p>
          <a:p>
            <a:pPr marL="457200" indent="-457200">
              <a:buFont typeface="+mj-lt"/>
              <a:buAutoNum type="arabicPeriod"/>
            </a:pPr>
            <a:endParaRPr lang="en-US" sz="2400" dirty="0"/>
          </a:p>
          <a:p>
            <a:pPr marL="0" indent="0">
              <a:spcAft>
                <a:spcPts val="600"/>
              </a:spcAft>
              <a:buClr>
                <a:srgbClr val="002060"/>
              </a:buClr>
              <a:buNone/>
            </a:pPr>
            <a:endParaRPr lang="en-US" sz="2300" dirty="0" smtClean="0"/>
          </a:p>
          <a:p>
            <a:pPr marL="1063625" lvl="2" indent="-514350">
              <a:spcAft>
                <a:spcPts val="600"/>
              </a:spcAft>
              <a:buClr>
                <a:srgbClr val="002060"/>
              </a:buClr>
              <a:buSzPct val="80000"/>
              <a:buNone/>
            </a:pPr>
            <a:endParaRPr lang="en-US" sz="3000" dirty="0" smtClean="0">
              <a:solidFill>
                <a:srgbClr val="002060"/>
              </a:solidFill>
            </a:endParaRPr>
          </a:p>
          <a:p>
            <a:pPr>
              <a:buNone/>
            </a:pPr>
            <a:endParaRPr lang="en-US" dirty="0" smtClean="0">
              <a:solidFill>
                <a:srgbClr val="002060"/>
              </a:solidFill>
            </a:endParaRPr>
          </a:p>
          <a:p>
            <a:pPr>
              <a:buNone/>
            </a:pPr>
            <a:endParaRPr lang="en-US" b="1" dirty="0" smtClean="0">
              <a:solidFill>
                <a:srgbClr val="002060"/>
              </a:solidFill>
            </a:endParaRPr>
          </a:p>
        </p:txBody>
      </p:sp>
      <p:sp>
        <p:nvSpPr>
          <p:cNvPr id="327684"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2027590B-3455-470A-8EAD-27C638385641}" type="slidenum">
              <a:rPr lang="en-US" sz="1600">
                <a:solidFill>
                  <a:srgbClr val="AB2627"/>
                </a:solidFill>
              </a:rPr>
              <a:pPr algn="ctr"/>
              <a:t>101</a:t>
            </a:fld>
            <a:endParaRPr lang="en-US" sz="1600">
              <a:solidFill>
                <a:srgbClr val="AB2627"/>
              </a:solidFill>
            </a:endParaRPr>
          </a:p>
        </p:txBody>
      </p:sp>
      <p:sp>
        <p:nvSpPr>
          <p:cNvPr id="6" name="Footer Placeholder 2"/>
          <p:cNvSpPr txBox="1">
            <a:spLocks noGrp="1"/>
          </p:cNvSpPr>
          <p:nvPr/>
        </p:nvSpPr>
        <p:spPr bwMode="auto">
          <a:xfrm>
            <a:off x="152400" y="6410325"/>
            <a:ext cx="8839200" cy="366713"/>
          </a:xfrm>
          <a:prstGeom prst="rect">
            <a:avLst/>
          </a:prstGeom>
          <a:noFill/>
          <a:ln w="9525">
            <a:noFill/>
            <a:miter lim="800000"/>
          </a:ln>
        </p:spPr>
        <p:txBody>
          <a:bodyPr/>
          <a:lstStyle/>
          <a:p>
            <a:r>
              <a:rPr lang="fr-FR" sz="1200" smtClean="0">
                <a:solidFill>
                  <a:srgbClr val="002060"/>
                </a:solidFill>
              </a:rPr>
              <a:t>Julie A. Pace       The Cavanagh Law Firm, P.A.       602.322.4046           jpace@cavanaghlaw.com </a:t>
            </a:r>
            <a:endParaRPr lang="en-US" sz="1200">
              <a:solidFill>
                <a:srgbClr val="C00000"/>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Tree>
    <p:extLst>
      <p:ext uri="{BB962C8B-B14F-4D97-AF65-F5344CB8AC3E}">
        <p14:creationId xmlns:p14="http://schemas.microsoft.com/office/powerpoint/2010/main" val="1915862582"/>
      </p:ext>
    </p:extLst>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1" name="Title 1"/>
          <p:cNvSpPr>
            <a:spLocks noGrp="1"/>
          </p:cNvSpPr>
          <p:nvPr>
            <p:ph type="title" idx="4294967295"/>
          </p:nvPr>
        </p:nvSpPr>
        <p:spPr>
          <a:xfrm>
            <a:off x="301625" y="381000"/>
            <a:ext cx="8534400" cy="685800"/>
          </a:xfrm>
        </p:spPr>
        <p:txBody>
          <a:bodyPr/>
          <a:lstStyle/>
          <a:p>
            <a:pPr eaLnBrk="1" hangingPunct="1"/>
            <a:r>
              <a:rPr lang="en-US" sz="2800" b="1" dirty="0" smtClean="0">
                <a:solidFill>
                  <a:srgbClr val="002060"/>
                </a:solidFill>
              </a:rPr>
              <a:t>Federal Rules Youth in Agriculture – Hazardous Tasks</a:t>
            </a:r>
          </a:p>
        </p:txBody>
      </p:sp>
      <p:sp>
        <p:nvSpPr>
          <p:cNvPr id="4" name="Content Placeholder 3"/>
          <p:cNvSpPr>
            <a:spLocks noGrp="1"/>
          </p:cNvSpPr>
          <p:nvPr>
            <p:ph sz="quarter" idx="4294967295"/>
          </p:nvPr>
        </p:nvSpPr>
        <p:spPr>
          <a:xfrm>
            <a:off x="301625" y="1474534"/>
            <a:ext cx="8504238" cy="4648199"/>
          </a:xfrm>
        </p:spPr>
        <p:txBody>
          <a:bodyPr>
            <a:normAutofit fontScale="92500" lnSpcReduction="20000"/>
          </a:bodyPr>
          <a:lstStyle/>
          <a:p>
            <a:pPr marL="457200" indent="-457200">
              <a:buFont typeface="+mj-lt"/>
              <a:buAutoNum type="arabicPeriod"/>
            </a:pPr>
            <a:endParaRPr lang="en-US" sz="2400" dirty="0" smtClean="0"/>
          </a:p>
          <a:p>
            <a:pPr marL="457200" indent="-457200">
              <a:buFont typeface="+mj-lt"/>
              <a:buAutoNum type="arabicPeriod" startAt="6"/>
            </a:pPr>
            <a:r>
              <a:rPr lang="en-US" sz="2400" dirty="0" smtClean="0"/>
              <a:t>Working </a:t>
            </a:r>
            <a:r>
              <a:rPr lang="en-US" sz="2400" dirty="0"/>
              <a:t>from a ladder or scaffold at a height of over 20 feet;</a:t>
            </a:r>
          </a:p>
          <a:p>
            <a:pPr marL="457200" indent="-457200">
              <a:buFont typeface="+mj-lt"/>
              <a:buAutoNum type="arabicPeriod" startAt="6"/>
            </a:pPr>
            <a:r>
              <a:rPr lang="en-US" sz="2400" dirty="0"/>
              <a:t>Driving a bus, truck or automobile to transport passengers, or riding on a tractor as a passenger or helper;</a:t>
            </a:r>
          </a:p>
          <a:p>
            <a:pPr marL="457200" indent="-457200">
              <a:buFont typeface="+mj-lt"/>
              <a:buAutoNum type="arabicPeriod" startAt="6"/>
            </a:pPr>
            <a:r>
              <a:rPr lang="en-US" sz="2400" dirty="0"/>
              <a:t>Working inside a fruit, forage, or grain storage designed to retain an oxygen-deficient or toxic atmosphere; an upright silo within 2 weeks after silage has been added or when a top unloading device is in operating position; a manure pit; or a horizontal silo while operating a tractor for packing purposes;</a:t>
            </a:r>
          </a:p>
          <a:p>
            <a:pPr marL="457200" indent="-457200">
              <a:buFont typeface="+mj-lt"/>
              <a:buAutoNum type="arabicPeriod" startAt="6"/>
            </a:pPr>
            <a:r>
              <a:rPr lang="en-US" sz="2400" dirty="0"/>
              <a:t>Handling or applying toxic agricultural chemicals identified by the words "danger," "poison," or "warning" or a skull and crossbones on the label;</a:t>
            </a:r>
          </a:p>
          <a:p>
            <a:pPr marL="457200" indent="-457200">
              <a:buFont typeface="+mj-lt"/>
              <a:buAutoNum type="arabicPeriod" startAt="6"/>
            </a:pPr>
            <a:r>
              <a:rPr lang="en-US" sz="2400" dirty="0"/>
              <a:t>Handling or using explosives; and</a:t>
            </a:r>
          </a:p>
          <a:p>
            <a:pPr marL="457200" indent="-457200">
              <a:buFont typeface="+mj-lt"/>
              <a:buAutoNum type="arabicPeriod" startAt="6"/>
            </a:pPr>
            <a:r>
              <a:rPr lang="en-US" sz="2400" dirty="0"/>
              <a:t>Transporting, transferring, or applying anhydrous ammonia.</a:t>
            </a:r>
          </a:p>
          <a:p>
            <a:pPr marL="0" indent="0">
              <a:buNone/>
            </a:pPr>
            <a:endParaRPr lang="en-US" sz="2400" dirty="0"/>
          </a:p>
          <a:p>
            <a:pPr marL="457200" indent="-457200">
              <a:buFont typeface="+mj-lt"/>
              <a:buAutoNum type="arabicPeriod"/>
            </a:pPr>
            <a:endParaRPr lang="en-US" sz="2400" dirty="0"/>
          </a:p>
          <a:p>
            <a:pPr marL="0" indent="0">
              <a:spcAft>
                <a:spcPts val="600"/>
              </a:spcAft>
              <a:buClr>
                <a:srgbClr val="002060"/>
              </a:buClr>
              <a:buNone/>
            </a:pPr>
            <a:endParaRPr lang="en-US" sz="2300" dirty="0" smtClean="0"/>
          </a:p>
          <a:p>
            <a:pPr marL="1063625" lvl="2" indent="-514350">
              <a:spcAft>
                <a:spcPts val="600"/>
              </a:spcAft>
              <a:buClr>
                <a:srgbClr val="002060"/>
              </a:buClr>
              <a:buSzPct val="80000"/>
              <a:buNone/>
            </a:pPr>
            <a:endParaRPr lang="en-US" sz="3000" dirty="0" smtClean="0">
              <a:solidFill>
                <a:srgbClr val="002060"/>
              </a:solidFill>
            </a:endParaRPr>
          </a:p>
          <a:p>
            <a:pPr>
              <a:buNone/>
            </a:pPr>
            <a:endParaRPr lang="en-US" dirty="0" smtClean="0">
              <a:solidFill>
                <a:srgbClr val="002060"/>
              </a:solidFill>
            </a:endParaRPr>
          </a:p>
          <a:p>
            <a:pPr>
              <a:buNone/>
            </a:pPr>
            <a:endParaRPr lang="en-US" b="1" dirty="0" smtClean="0">
              <a:solidFill>
                <a:srgbClr val="002060"/>
              </a:solidFill>
            </a:endParaRPr>
          </a:p>
        </p:txBody>
      </p:sp>
      <p:sp>
        <p:nvSpPr>
          <p:cNvPr id="327684"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2027590B-3455-470A-8EAD-27C638385641}" type="slidenum">
              <a:rPr lang="en-US" sz="1600">
                <a:solidFill>
                  <a:srgbClr val="AB2627"/>
                </a:solidFill>
              </a:rPr>
              <a:pPr algn="ctr"/>
              <a:t>102</a:t>
            </a:fld>
            <a:endParaRPr lang="en-US" sz="1600">
              <a:solidFill>
                <a:srgbClr val="AB2627"/>
              </a:solidFill>
            </a:endParaRPr>
          </a:p>
        </p:txBody>
      </p:sp>
      <p:sp>
        <p:nvSpPr>
          <p:cNvPr id="6" name="Footer Placeholder 2"/>
          <p:cNvSpPr txBox="1">
            <a:spLocks noGrp="1"/>
          </p:cNvSpPr>
          <p:nvPr/>
        </p:nvSpPr>
        <p:spPr bwMode="auto">
          <a:xfrm>
            <a:off x="152400" y="6410325"/>
            <a:ext cx="8839200" cy="366713"/>
          </a:xfrm>
          <a:prstGeom prst="rect">
            <a:avLst/>
          </a:prstGeom>
          <a:noFill/>
          <a:ln w="9525">
            <a:noFill/>
            <a:miter lim="800000"/>
          </a:ln>
        </p:spPr>
        <p:txBody>
          <a:bodyPr/>
          <a:lstStyle/>
          <a:p>
            <a:r>
              <a:rPr lang="fr-FR" sz="1200" smtClean="0">
                <a:solidFill>
                  <a:srgbClr val="002060"/>
                </a:solidFill>
              </a:rPr>
              <a:t>Julie A. Pace       The Cavanagh Law Firm, P.A.       602.322.4046           jpace@cavanaghlaw.com </a:t>
            </a:r>
            <a:endParaRPr lang="en-US" sz="1200">
              <a:solidFill>
                <a:srgbClr val="C00000"/>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Tree>
    <p:extLst>
      <p:ext uri="{BB962C8B-B14F-4D97-AF65-F5344CB8AC3E}">
        <p14:creationId xmlns:p14="http://schemas.microsoft.com/office/powerpoint/2010/main" val="1075422888"/>
      </p:ext>
    </p:extLst>
  </p:cSld>
  <p:clrMapOvr>
    <a:masterClrMapping/>
  </p:clrMapOv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1" name="Title 1"/>
          <p:cNvSpPr>
            <a:spLocks noGrp="1"/>
          </p:cNvSpPr>
          <p:nvPr>
            <p:ph type="title" idx="4294967295"/>
          </p:nvPr>
        </p:nvSpPr>
        <p:spPr>
          <a:xfrm>
            <a:off x="301625" y="381000"/>
            <a:ext cx="8534400" cy="685800"/>
          </a:xfrm>
        </p:spPr>
        <p:txBody>
          <a:bodyPr/>
          <a:lstStyle/>
          <a:p>
            <a:pPr eaLnBrk="1" hangingPunct="1"/>
            <a:r>
              <a:rPr lang="en-US" sz="2800" b="1" dirty="0" smtClean="0">
                <a:solidFill>
                  <a:srgbClr val="002060"/>
                </a:solidFill>
              </a:rPr>
              <a:t>Arizona Youth Employment Rules</a:t>
            </a:r>
          </a:p>
        </p:txBody>
      </p:sp>
      <p:sp>
        <p:nvSpPr>
          <p:cNvPr id="4" name="Content Placeholder 3"/>
          <p:cNvSpPr>
            <a:spLocks noGrp="1"/>
          </p:cNvSpPr>
          <p:nvPr>
            <p:ph sz="quarter" idx="4294967295"/>
          </p:nvPr>
        </p:nvSpPr>
        <p:spPr>
          <a:xfrm>
            <a:off x="301625" y="1474534"/>
            <a:ext cx="8504238" cy="4648199"/>
          </a:xfrm>
        </p:spPr>
        <p:txBody>
          <a:bodyPr>
            <a:normAutofit/>
          </a:bodyPr>
          <a:lstStyle/>
          <a:p>
            <a:pPr marL="457200" indent="-457200">
              <a:buFont typeface="+mj-lt"/>
              <a:buAutoNum type="arabicPeriod"/>
            </a:pPr>
            <a:r>
              <a:rPr lang="en-US" sz="2400" dirty="0" smtClean="0"/>
              <a:t>Under age 16 – </a:t>
            </a:r>
          </a:p>
          <a:p>
            <a:pPr marL="731838" lvl="1" indent="-457200">
              <a:buFont typeface="+mj-lt"/>
              <a:buAutoNum type="alphaLcPeriod"/>
            </a:pPr>
            <a:r>
              <a:rPr lang="en-US" sz="1900" dirty="0" smtClean="0"/>
              <a:t>no more than three hours per day on school day and 8 hours on non-school day (18 per week) while school is in session </a:t>
            </a:r>
          </a:p>
          <a:p>
            <a:pPr marL="731838" lvl="1" indent="-457200">
              <a:buFont typeface="+mj-lt"/>
              <a:buAutoNum type="alphaLcPeriod"/>
            </a:pPr>
            <a:r>
              <a:rPr lang="en-US" sz="1900" dirty="0" smtClean="0"/>
              <a:t>no earlier than 6:00 am or later than 9:30 pm on school night or 11:00 on non-school night</a:t>
            </a:r>
          </a:p>
          <a:p>
            <a:pPr marL="731838" lvl="1" indent="-457200">
              <a:buFont typeface="+mj-lt"/>
              <a:buAutoNum type="alphaLcPeriod"/>
            </a:pPr>
            <a:r>
              <a:rPr lang="en-US" sz="1900" dirty="0" smtClean="0"/>
              <a:t>No more than 8 hours per day and 40 hours per week when school is not in session</a:t>
            </a:r>
          </a:p>
          <a:p>
            <a:pPr marL="457200" indent="-457200">
              <a:buFont typeface="+mj-lt"/>
              <a:buAutoNum type="arabicPeriod"/>
            </a:pPr>
            <a:r>
              <a:rPr lang="en-US" sz="2500" dirty="0"/>
              <a:t>Exceptions apply for youth employed by parent or relative who operates and owns at least 10% of company</a:t>
            </a:r>
          </a:p>
          <a:p>
            <a:pPr marL="731838" lvl="1" indent="-457200">
              <a:buFont typeface="+mj-lt"/>
              <a:buAutoNum type="alphaLcPeriod"/>
            </a:pPr>
            <a:endParaRPr lang="en-US" sz="1900" dirty="0" smtClean="0"/>
          </a:p>
          <a:p>
            <a:pPr marL="457200" indent="-457200">
              <a:buFont typeface="+mj-lt"/>
              <a:buAutoNum type="arabicPeriod"/>
            </a:pPr>
            <a:endParaRPr lang="en-US" sz="2400" dirty="0"/>
          </a:p>
          <a:p>
            <a:pPr marL="0" indent="0">
              <a:buNone/>
            </a:pPr>
            <a:endParaRPr lang="en-US" sz="2400" dirty="0"/>
          </a:p>
          <a:p>
            <a:pPr marL="457200" indent="-457200">
              <a:buFont typeface="+mj-lt"/>
              <a:buAutoNum type="arabicPeriod"/>
            </a:pPr>
            <a:endParaRPr lang="en-US" sz="2400" dirty="0"/>
          </a:p>
          <a:p>
            <a:pPr marL="0" indent="0">
              <a:spcAft>
                <a:spcPts val="600"/>
              </a:spcAft>
              <a:buClr>
                <a:srgbClr val="002060"/>
              </a:buClr>
              <a:buNone/>
            </a:pPr>
            <a:endParaRPr lang="en-US" sz="2300" dirty="0" smtClean="0"/>
          </a:p>
          <a:p>
            <a:pPr marL="1063625" lvl="2" indent="-514350">
              <a:spcAft>
                <a:spcPts val="600"/>
              </a:spcAft>
              <a:buClr>
                <a:srgbClr val="002060"/>
              </a:buClr>
              <a:buSzPct val="80000"/>
              <a:buNone/>
            </a:pPr>
            <a:endParaRPr lang="en-US" sz="3000" dirty="0" smtClean="0">
              <a:solidFill>
                <a:srgbClr val="002060"/>
              </a:solidFill>
            </a:endParaRPr>
          </a:p>
          <a:p>
            <a:pPr>
              <a:buNone/>
            </a:pPr>
            <a:endParaRPr lang="en-US" dirty="0" smtClean="0">
              <a:solidFill>
                <a:srgbClr val="002060"/>
              </a:solidFill>
            </a:endParaRPr>
          </a:p>
          <a:p>
            <a:pPr>
              <a:buNone/>
            </a:pPr>
            <a:endParaRPr lang="en-US" b="1" dirty="0" smtClean="0">
              <a:solidFill>
                <a:srgbClr val="002060"/>
              </a:solidFill>
            </a:endParaRPr>
          </a:p>
        </p:txBody>
      </p:sp>
      <p:sp>
        <p:nvSpPr>
          <p:cNvPr id="327684"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2027590B-3455-470A-8EAD-27C638385641}" type="slidenum">
              <a:rPr lang="en-US" sz="1600">
                <a:solidFill>
                  <a:srgbClr val="AB2627"/>
                </a:solidFill>
              </a:rPr>
              <a:pPr algn="ctr"/>
              <a:t>103</a:t>
            </a:fld>
            <a:endParaRPr lang="en-US" sz="1600">
              <a:solidFill>
                <a:srgbClr val="AB2627"/>
              </a:solidFill>
            </a:endParaRPr>
          </a:p>
        </p:txBody>
      </p:sp>
      <p:sp>
        <p:nvSpPr>
          <p:cNvPr id="6" name="Footer Placeholder 2"/>
          <p:cNvSpPr txBox="1">
            <a:spLocks noGrp="1"/>
          </p:cNvSpPr>
          <p:nvPr/>
        </p:nvSpPr>
        <p:spPr bwMode="auto">
          <a:xfrm>
            <a:off x="152400" y="6410325"/>
            <a:ext cx="8839200" cy="366713"/>
          </a:xfrm>
          <a:prstGeom prst="rect">
            <a:avLst/>
          </a:prstGeom>
          <a:noFill/>
          <a:ln w="9525">
            <a:noFill/>
            <a:miter lim="800000"/>
          </a:ln>
        </p:spPr>
        <p:txBody>
          <a:bodyPr/>
          <a:lstStyle/>
          <a:p>
            <a:r>
              <a:rPr lang="fr-FR" sz="1200" smtClean="0">
                <a:solidFill>
                  <a:srgbClr val="002060"/>
                </a:solidFill>
              </a:rPr>
              <a:t>Julie A. Pace       The Cavanagh Law Firm, P.A.       602.322.4046           jpace@cavanaghlaw.com </a:t>
            </a:r>
            <a:endParaRPr lang="en-US" sz="1200">
              <a:solidFill>
                <a:srgbClr val="C00000"/>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Tree>
    <p:extLst>
      <p:ext uri="{BB962C8B-B14F-4D97-AF65-F5344CB8AC3E}">
        <p14:creationId xmlns:p14="http://schemas.microsoft.com/office/powerpoint/2010/main" val="1182616773"/>
      </p:ext>
    </p:extLst>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1" name="Title 1"/>
          <p:cNvSpPr>
            <a:spLocks noGrp="1"/>
          </p:cNvSpPr>
          <p:nvPr>
            <p:ph type="title" idx="4294967295"/>
          </p:nvPr>
        </p:nvSpPr>
        <p:spPr>
          <a:xfrm>
            <a:off x="301625" y="381000"/>
            <a:ext cx="8534400" cy="685800"/>
          </a:xfrm>
        </p:spPr>
        <p:txBody>
          <a:bodyPr/>
          <a:lstStyle/>
          <a:p>
            <a:pPr eaLnBrk="1" hangingPunct="1"/>
            <a:r>
              <a:rPr lang="en-US" sz="2800" b="1" dirty="0" smtClean="0">
                <a:solidFill>
                  <a:srgbClr val="002060"/>
                </a:solidFill>
              </a:rPr>
              <a:t>Arizona Youth Employment Rules</a:t>
            </a:r>
          </a:p>
        </p:txBody>
      </p:sp>
      <p:sp>
        <p:nvSpPr>
          <p:cNvPr id="4" name="Content Placeholder 3"/>
          <p:cNvSpPr>
            <a:spLocks noGrp="1"/>
          </p:cNvSpPr>
          <p:nvPr>
            <p:ph sz="quarter" idx="4294967295"/>
          </p:nvPr>
        </p:nvSpPr>
        <p:spPr>
          <a:xfrm>
            <a:off x="301625" y="1474534"/>
            <a:ext cx="8504238" cy="4648199"/>
          </a:xfrm>
        </p:spPr>
        <p:txBody>
          <a:bodyPr>
            <a:normAutofit fontScale="92500"/>
          </a:bodyPr>
          <a:lstStyle/>
          <a:p>
            <a:pPr marL="457200" indent="-457200">
              <a:buFont typeface="+mj-lt"/>
              <a:buAutoNum type="arabicPeriod"/>
            </a:pPr>
            <a:r>
              <a:rPr lang="en-US" sz="2400" dirty="0" smtClean="0"/>
              <a:t>Under age 16 (15 or younger) –</a:t>
            </a:r>
            <a:r>
              <a:rPr lang="en-US" sz="1900" dirty="0" smtClean="0"/>
              <a:t>Restricted from many job duties/occupations, including but not limited to:</a:t>
            </a:r>
          </a:p>
          <a:p>
            <a:pPr marL="1006475" lvl="2" indent="-457200">
              <a:buFont typeface="+mj-lt"/>
              <a:buAutoNum type="alphaLcPeriod"/>
            </a:pPr>
            <a:r>
              <a:rPr lang="en-US" sz="1700" dirty="0" smtClean="0"/>
              <a:t>Repair or maintenance of equipment or machinery;</a:t>
            </a:r>
          </a:p>
          <a:p>
            <a:pPr marL="1006475" lvl="2" indent="-457200">
              <a:buFont typeface="+mj-lt"/>
              <a:buAutoNum type="alphaLcPeriod"/>
            </a:pPr>
            <a:r>
              <a:rPr lang="en-US" sz="1700" dirty="0" smtClean="0"/>
              <a:t>Operating farm machinery – including pickers, combines, mowers, power post-hole diggers, augers, trenchers, etc. (includes starting, stopping, adjusting, feeding, or any other activity around the machines).</a:t>
            </a:r>
          </a:p>
          <a:p>
            <a:pPr marL="1006475" lvl="2" indent="-457200">
              <a:buFont typeface="+mj-lt"/>
              <a:buAutoNum type="alphaLcPeriod"/>
            </a:pPr>
            <a:r>
              <a:rPr lang="en-US" sz="1700" dirty="0" smtClean="0"/>
              <a:t>Operating a tractor over 20 power take off horsepower</a:t>
            </a:r>
          </a:p>
          <a:p>
            <a:pPr marL="1006475" lvl="2" indent="-457200">
              <a:buFont typeface="+mj-lt"/>
              <a:buAutoNum type="alphaLcPeriod"/>
            </a:pPr>
            <a:r>
              <a:rPr lang="en-US" sz="1700" dirty="0" smtClean="0"/>
              <a:t>Connecting or disconnecting implements on a tractor</a:t>
            </a:r>
          </a:p>
          <a:p>
            <a:pPr marL="1006475" lvl="2" indent="-457200">
              <a:buFont typeface="+mj-lt"/>
              <a:buAutoNum type="alphaLcPeriod"/>
            </a:pPr>
            <a:r>
              <a:rPr lang="en-US" sz="1700" dirty="0" smtClean="0"/>
              <a:t>Working in a pen occupied by bull, boar, or stud horse kept for breeding or a sow with young pigs or a cow with newborn calf </a:t>
            </a:r>
          </a:p>
          <a:p>
            <a:pPr marL="1006475" lvl="2" indent="-457200">
              <a:buFont typeface="+mj-lt"/>
              <a:buAutoNum type="alphaLcPeriod"/>
            </a:pPr>
            <a:r>
              <a:rPr lang="en-US" sz="1700" dirty="0" smtClean="0"/>
              <a:t>Riding on tractor as helper</a:t>
            </a:r>
          </a:p>
          <a:p>
            <a:pPr marL="1006475" lvl="2" indent="-457200">
              <a:buFont typeface="+mj-lt"/>
              <a:buAutoNum type="alphaLcPeriod"/>
            </a:pPr>
            <a:r>
              <a:rPr lang="en-US" sz="1700" dirty="0" smtClean="0"/>
              <a:t>Driving a truck or automobile</a:t>
            </a:r>
          </a:p>
          <a:p>
            <a:pPr marL="1006475" lvl="2" indent="-457200">
              <a:buFont typeface="+mj-lt"/>
              <a:buAutoNum type="alphaLcPeriod"/>
            </a:pPr>
            <a:r>
              <a:rPr lang="en-US" sz="1700" dirty="0" smtClean="0"/>
              <a:t>Working inside a fruit or grain storage area, upright silo, or manure pit</a:t>
            </a:r>
          </a:p>
          <a:p>
            <a:pPr marL="1006475" lvl="2" indent="-457200">
              <a:buFont typeface="+mj-lt"/>
              <a:buAutoNum type="alphaLcPeriod"/>
            </a:pPr>
            <a:r>
              <a:rPr lang="en-US" sz="1700" dirty="0" smtClean="0"/>
              <a:t>Handling hazardous agricultural chemicals, explosives, or anhydrous ammonia</a:t>
            </a:r>
          </a:p>
          <a:p>
            <a:pPr marL="1006475" lvl="2" indent="-457200">
              <a:buFont typeface="+mj-lt"/>
              <a:buAutoNum type="alphaLcPeriod"/>
            </a:pPr>
            <a:r>
              <a:rPr lang="en-US" sz="1700" dirty="0"/>
              <a:t>Exceptions apply for youth employed by parent or relative who operates and owns at least 10% of company</a:t>
            </a:r>
          </a:p>
          <a:p>
            <a:pPr marL="1006475" lvl="2" indent="-457200">
              <a:buFont typeface="+mj-lt"/>
              <a:buAutoNum type="alphaLcPeriod"/>
            </a:pPr>
            <a:endParaRPr lang="en-US" sz="1700" dirty="0" smtClean="0"/>
          </a:p>
          <a:p>
            <a:pPr marL="457200" indent="-457200">
              <a:buFont typeface="+mj-lt"/>
              <a:buAutoNum type="arabicPeriod"/>
            </a:pPr>
            <a:endParaRPr lang="en-US" sz="2400" dirty="0"/>
          </a:p>
          <a:p>
            <a:pPr marL="0" indent="0">
              <a:buNone/>
            </a:pPr>
            <a:endParaRPr lang="en-US" sz="2400" dirty="0"/>
          </a:p>
          <a:p>
            <a:pPr marL="457200" indent="-457200">
              <a:buFont typeface="+mj-lt"/>
              <a:buAutoNum type="arabicPeriod"/>
            </a:pPr>
            <a:endParaRPr lang="en-US" sz="2400" dirty="0"/>
          </a:p>
          <a:p>
            <a:pPr marL="0" indent="0">
              <a:spcAft>
                <a:spcPts val="600"/>
              </a:spcAft>
              <a:buClr>
                <a:srgbClr val="002060"/>
              </a:buClr>
              <a:buNone/>
            </a:pPr>
            <a:endParaRPr lang="en-US" sz="2300" dirty="0" smtClean="0"/>
          </a:p>
          <a:p>
            <a:pPr marL="1063625" lvl="2" indent="-514350">
              <a:spcAft>
                <a:spcPts val="600"/>
              </a:spcAft>
              <a:buClr>
                <a:srgbClr val="002060"/>
              </a:buClr>
              <a:buSzPct val="80000"/>
              <a:buNone/>
            </a:pPr>
            <a:endParaRPr lang="en-US" sz="3000" dirty="0" smtClean="0">
              <a:solidFill>
                <a:srgbClr val="002060"/>
              </a:solidFill>
            </a:endParaRPr>
          </a:p>
          <a:p>
            <a:pPr>
              <a:buNone/>
            </a:pPr>
            <a:endParaRPr lang="en-US" dirty="0" smtClean="0">
              <a:solidFill>
                <a:srgbClr val="002060"/>
              </a:solidFill>
            </a:endParaRPr>
          </a:p>
          <a:p>
            <a:pPr>
              <a:buNone/>
            </a:pPr>
            <a:endParaRPr lang="en-US" b="1" dirty="0" smtClean="0">
              <a:solidFill>
                <a:srgbClr val="002060"/>
              </a:solidFill>
            </a:endParaRPr>
          </a:p>
        </p:txBody>
      </p:sp>
      <p:sp>
        <p:nvSpPr>
          <p:cNvPr id="327684"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2027590B-3455-470A-8EAD-27C638385641}" type="slidenum">
              <a:rPr lang="en-US" sz="1600">
                <a:solidFill>
                  <a:srgbClr val="AB2627"/>
                </a:solidFill>
              </a:rPr>
              <a:pPr algn="ctr"/>
              <a:t>104</a:t>
            </a:fld>
            <a:endParaRPr lang="en-US" sz="1600">
              <a:solidFill>
                <a:srgbClr val="AB2627"/>
              </a:solidFill>
            </a:endParaRPr>
          </a:p>
        </p:txBody>
      </p:sp>
      <p:sp>
        <p:nvSpPr>
          <p:cNvPr id="6" name="Footer Placeholder 2"/>
          <p:cNvSpPr txBox="1">
            <a:spLocks noGrp="1"/>
          </p:cNvSpPr>
          <p:nvPr/>
        </p:nvSpPr>
        <p:spPr bwMode="auto">
          <a:xfrm>
            <a:off x="152400" y="6410325"/>
            <a:ext cx="8839200" cy="366713"/>
          </a:xfrm>
          <a:prstGeom prst="rect">
            <a:avLst/>
          </a:prstGeom>
          <a:noFill/>
          <a:ln w="9525">
            <a:noFill/>
            <a:miter lim="800000"/>
          </a:ln>
        </p:spPr>
        <p:txBody>
          <a:bodyPr/>
          <a:lstStyle/>
          <a:p>
            <a:r>
              <a:rPr lang="fr-FR" sz="1200" smtClean="0">
                <a:solidFill>
                  <a:srgbClr val="002060"/>
                </a:solidFill>
              </a:rPr>
              <a:t>Julie A. Pace       The Cavanagh Law Firm, P.A.       602.322.4046           jpace@cavanaghlaw.com </a:t>
            </a:r>
            <a:endParaRPr lang="en-US" sz="1200">
              <a:solidFill>
                <a:srgbClr val="C00000"/>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Tree>
    <p:extLst>
      <p:ext uri="{BB962C8B-B14F-4D97-AF65-F5344CB8AC3E}">
        <p14:creationId xmlns:p14="http://schemas.microsoft.com/office/powerpoint/2010/main" val="3907164471"/>
      </p:ext>
    </p:extLst>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1" name="Title 1"/>
          <p:cNvSpPr>
            <a:spLocks noGrp="1"/>
          </p:cNvSpPr>
          <p:nvPr>
            <p:ph type="title" idx="4294967295"/>
          </p:nvPr>
        </p:nvSpPr>
        <p:spPr>
          <a:xfrm>
            <a:off x="301625" y="381000"/>
            <a:ext cx="8534400" cy="685800"/>
          </a:xfrm>
        </p:spPr>
        <p:txBody>
          <a:bodyPr/>
          <a:lstStyle/>
          <a:p>
            <a:pPr eaLnBrk="1" hangingPunct="1"/>
            <a:r>
              <a:rPr lang="en-US" sz="2800" b="1" dirty="0" smtClean="0">
                <a:solidFill>
                  <a:srgbClr val="002060"/>
                </a:solidFill>
              </a:rPr>
              <a:t>Arizona Youth Employment Rules</a:t>
            </a:r>
          </a:p>
        </p:txBody>
      </p:sp>
      <p:sp>
        <p:nvSpPr>
          <p:cNvPr id="4" name="Content Placeholder 3"/>
          <p:cNvSpPr>
            <a:spLocks noGrp="1"/>
          </p:cNvSpPr>
          <p:nvPr>
            <p:ph sz="quarter" idx="4294967295"/>
          </p:nvPr>
        </p:nvSpPr>
        <p:spPr>
          <a:xfrm>
            <a:off x="301625" y="1474534"/>
            <a:ext cx="8504238" cy="4648199"/>
          </a:xfrm>
        </p:spPr>
        <p:txBody>
          <a:bodyPr>
            <a:normAutofit/>
          </a:bodyPr>
          <a:lstStyle/>
          <a:p>
            <a:pPr marL="457200" indent="-457200">
              <a:buFont typeface="+mj-lt"/>
              <a:buAutoNum type="arabicPeriod"/>
            </a:pPr>
            <a:r>
              <a:rPr lang="en-US" sz="2400" dirty="0" smtClean="0"/>
              <a:t>Under age 18 (17 or under)–</a:t>
            </a:r>
            <a:r>
              <a:rPr lang="en-US" sz="1900" dirty="0" smtClean="0"/>
              <a:t>Restricted from many job duties/occupations, including but not limited to:</a:t>
            </a:r>
          </a:p>
          <a:p>
            <a:pPr marL="1006475" lvl="2" indent="-457200">
              <a:buFont typeface="+mj-lt"/>
              <a:buAutoNum type="alphaLcPeriod"/>
            </a:pPr>
            <a:r>
              <a:rPr lang="en-US" sz="1700" dirty="0" smtClean="0"/>
              <a:t>Occupations as motor vehicle operator or outside helper;</a:t>
            </a:r>
          </a:p>
          <a:p>
            <a:pPr marL="1006475" lvl="2" indent="-457200">
              <a:buFont typeface="+mj-lt"/>
              <a:buAutoNum type="alphaLcPeriod"/>
            </a:pPr>
            <a:r>
              <a:rPr lang="en-US" sz="1700" dirty="0" smtClean="0"/>
              <a:t>Logging;</a:t>
            </a:r>
          </a:p>
          <a:p>
            <a:pPr marL="1006475" lvl="2" indent="-457200">
              <a:buFont typeface="+mj-lt"/>
              <a:buAutoNum type="alphaLcPeriod"/>
            </a:pPr>
            <a:r>
              <a:rPr lang="en-US" sz="1700" dirty="0" smtClean="0"/>
              <a:t>Operation </a:t>
            </a:r>
            <a:r>
              <a:rPr lang="en-US" sz="1700" dirty="0"/>
              <a:t>or the assistance in the operation of a power-driven hoist or an elevator, including, but not limited to forklifts, cranes or derricks. </a:t>
            </a:r>
            <a:endParaRPr lang="en-US" sz="1700" dirty="0" smtClean="0"/>
          </a:p>
          <a:p>
            <a:pPr marL="1006475" lvl="2" indent="-457200">
              <a:buFont typeface="+mj-lt"/>
              <a:buAutoNum type="alphaLcPeriod"/>
            </a:pPr>
            <a:r>
              <a:rPr lang="en-US" sz="1700" dirty="0" smtClean="0"/>
              <a:t>Operation </a:t>
            </a:r>
            <a:r>
              <a:rPr lang="en-US" sz="1700" dirty="0"/>
              <a:t>of power-driven metal working, forming, punching or shearing machines. </a:t>
            </a:r>
            <a:endParaRPr lang="en-US" sz="1700" dirty="0" smtClean="0"/>
          </a:p>
          <a:p>
            <a:pPr marL="1006475" lvl="2" indent="-457200">
              <a:buFont typeface="+mj-lt"/>
              <a:buAutoNum type="alphaLcPeriod"/>
            </a:pPr>
            <a:r>
              <a:rPr lang="en-US" sz="1700" dirty="0" smtClean="0"/>
              <a:t>Occupations </a:t>
            </a:r>
            <a:r>
              <a:rPr lang="en-US" sz="1700" dirty="0"/>
              <a:t>involving slaughtering, meat packing, processing or rendering of meat, including operation, set-up, repair, adjustment, oiling or cleaning of a power-driven meat processing </a:t>
            </a:r>
            <a:r>
              <a:rPr lang="en-US" sz="1700" dirty="0" smtClean="0"/>
              <a:t>machine</a:t>
            </a:r>
          </a:p>
          <a:p>
            <a:pPr marL="1006475" lvl="2" indent="-457200">
              <a:buFont typeface="+mj-lt"/>
              <a:buAutoNum type="alphaLcPeriod"/>
            </a:pPr>
            <a:r>
              <a:rPr lang="en-US" sz="1800" dirty="0"/>
              <a:t>Occupations involving the operation and cleaning of power-driven </a:t>
            </a:r>
            <a:r>
              <a:rPr lang="en-US" sz="1800" dirty="0" smtClean="0"/>
              <a:t>saws.</a:t>
            </a:r>
            <a:endParaRPr lang="en-US" sz="1700" dirty="0"/>
          </a:p>
          <a:p>
            <a:pPr marL="1006475" lvl="2" indent="-457200">
              <a:buFont typeface="+mj-lt"/>
              <a:buAutoNum type="alphaLcPeriod"/>
            </a:pPr>
            <a:endParaRPr lang="en-US" sz="1700" dirty="0" smtClean="0"/>
          </a:p>
          <a:p>
            <a:pPr marL="0" indent="0">
              <a:buNone/>
            </a:pPr>
            <a:endParaRPr lang="en-US" sz="2400" dirty="0"/>
          </a:p>
          <a:p>
            <a:pPr marL="457200" indent="-457200">
              <a:buFont typeface="+mj-lt"/>
              <a:buAutoNum type="arabicPeriod"/>
            </a:pPr>
            <a:endParaRPr lang="en-US" sz="2400" dirty="0"/>
          </a:p>
          <a:p>
            <a:pPr marL="0" indent="0">
              <a:spcAft>
                <a:spcPts val="600"/>
              </a:spcAft>
              <a:buClr>
                <a:srgbClr val="002060"/>
              </a:buClr>
              <a:buNone/>
            </a:pPr>
            <a:endParaRPr lang="en-US" sz="2300" dirty="0" smtClean="0"/>
          </a:p>
          <a:p>
            <a:pPr marL="1063625" lvl="2" indent="-514350">
              <a:spcAft>
                <a:spcPts val="600"/>
              </a:spcAft>
              <a:buClr>
                <a:srgbClr val="002060"/>
              </a:buClr>
              <a:buSzPct val="80000"/>
              <a:buNone/>
            </a:pPr>
            <a:endParaRPr lang="en-US" sz="3000" dirty="0" smtClean="0">
              <a:solidFill>
                <a:srgbClr val="002060"/>
              </a:solidFill>
            </a:endParaRPr>
          </a:p>
          <a:p>
            <a:pPr>
              <a:buNone/>
            </a:pPr>
            <a:endParaRPr lang="en-US" dirty="0" smtClean="0">
              <a:solidFill>
                <a:srgbClr val="002060"/>
              </a:solidFill>
            </a:endParaRPr>
          </a:p>
          <a:p>
            <a:pPr>
              <a:buNone/>
            </a:pPr>
            <a:endParaRPr lang="en-US" b="1" dirty="0" smtClean="0">
              <a:solidFill>
                <a:srgbClr val="002060"/>
              </a:solidFill>
            </a:endParaRPr>
          </a:p>
        </p:txBody>
      </p:sp>
      <p:sp>
        <p:nvSpPr>
          <p:cNvPr id="327684"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2027590B-3455-470A-8EAD-27C638385641}" type="slidenum">
              <a:rPr lang="en-US" sz="1600">
                <a:solidFill>
                  <a:srgbClr val="AB2627"/>
                </a:solidFill>
              </a:rPr>
              <a:pPr algn="ctr"/>
              <a:t>105</a:t>
            </a:fld>
            <a:endParaRPr lang="en-US" sz="1600">
              <a:solidFill>
                <a:srgbClr val="AB2627"/>
              </a:solidFill>
            </a:endParaRPr>
          </a:p>
        </p:txBody>
      </p:sp>
      <p:sp>
        <p:nvSpPr>
          <p:cNvPr id="6" name="Footer Placeholder 2"/>
          <p:cNvSpPr txBox="1">
            <a:spLocks noGrp="1"/>
          </p:cNvSpPr>
          <p:nvPr/>
        </p:nvSpPr>
        <p:spPr bwMode="auto">
          <a:xfrm>
            <a:off x="152400" y="6410325"/>
            <a:ext cx="8839200" cy="366713"/>
          </a:xfrm>
          <a:prstGeom prst="rect">
            <a:avLst/>
          </a:prstGeom>
          <a:noFill/>
          <a:ln w="9525">
            <a:noFill/>
            <a:miter lim="800000"/>
          </a:ln>
        </p:spPr>
        <p:txBody>
          <a:bodyPr/>
          <a:lstStyle/>
          <a:p>
            <a:r>
              <a:rPr lang="fr-FR" sz="1200" smtClean="0">
                <a:solidFill>
                  <a:srgbClr val="002060"/>
                </a:solidFill>
              </a:rPr>
              <a:t>Julie A. Pace       The Cavanagh Law Firm, P.A.       602.322.4046           jpace@cavanaghlaw.com </a:t>
            </a:r>
            <a:endParaRPr lang="en-US" sz="1200">
              <a:solidFill>
                <a:srgbClr val="C00000"/>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Tree>
    <p:extLst>
      <p:ext uri="{BB962C8B-B14F-4D97-AF65-F5344CB8AC3E}">
        <p14:creationId xmlns:p14="http://schemas.microsoft.com/office/powerpoint/2010/main" val="919074216"/>
      </p:ext>
    </p:extLst>
  </p:cSld>
  <p:clrMapOvr>
    <a:masterClrMapping/>
  </p:clrMapOvr>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idx="4294967295"/>
          </p:nvPr>
        </p:nvSpPr>
        <p:spPr/>
        <p:txBody>
          <a:bodyPr/>
          <a:lstStyle/>
          <a:p>
            <a:pPr eaLnBrk="1" hangingPunct="1"/>
            <a:endParaRPr lang="en-US" altLang="en-US" smtClean="0"/>
          </a:p>
        </p:txBody>
      </p:sp>
      <p:sp>
        <p:nvSpPr>
          <p:cNvPr id="75779" name="Content Placeholder 2"/>
          <p:cNvSpPr>
            <a:spLocks noGrp="1"/>
          </p:cNvSpPr>
          <p:nvPr>
            <p:ph idx="4294967295"/>
          </p:nvPr>
        </p:nvSpPr>
        <p:spPr/>
        <p:txBody>
          <a:bodyPr/>
          <a:lstStyle/>
          <a:p>
            <a:pPr eaLnBrk="1" hangingPunct="1">
              <a:buFontTx/>
              <a:buNone/>
            </a:pPr>
            <a:endParaRPr lang="en-US" altLang="en-US" smtClean="0"/>
          </a:p>
          <a:p>
            <a:pPr eaLnBrk="1" hangingPunct="1">
              <a:buFontTx/>
              <a:buNone/>
            </a:pPr>
            <a:endParaRPr lang="en-US" altLang="en-US" smtClean="0"/>
          </a:p>
          <a:p>
            <a:pPr algn="ctr" eaLnBrk="1" hangingPunct="1">
              <a:buFontTx/>
              <a:buNone/>
            </a:pPr>
            <a:r>
              <a:rPr lang="en-US" altLang="en-US" sz="4800" b="1" smtClean="0">
                <a:solidFill>
                  <a:srgbClr val="002060"/>
                </a:solidFill>
              </a:rPr>
              <a:t>QUESTIONS?</a:t>
            </a:r>
          </a:p>
        </p:txBody>
      </p:sp>
      <p:sp>
        <p:nvSpPr>
          <p:cNvPr id="4" name="Rectangle 3"/>
          <p:cNvSpPr/>
          <p:nvPr/>
        </p:nvSpPr>
        <p:spPr>
          <a:xfrm>
            <a:off x="4343401" y="1066800"/>
            <a:ext cx="609600" cy="369333"/>
          </a:xfrm>
          <a:prstGeom prst="rect">
            <a:avLst/>
          </a:prstGeom>
        </p:spPr>
        <p:txBody>
          <a:bodyPr wrap="square">
            <a:spAutoFit/>
          </a:bodyPr>
          <a:lstStyle/>
          <a:p>
            <a:fld id="{E6925B8B-0C27-4965-9C6A-1648A9FDAC37}" type="slidenum">
              <a:rPr lang="en-US" smtClean="0">
                <a:solidFill>
                  <a:srgbClr val="AB2627"/>
                </a:solidFill>
              </a:rPr>
              <a:t>106</a:t>
            </a:fld>
            <a:endParaRPr lang="en-US"/>
          </a:p>
        </p:txBody>
      </p:sp>
      <p:sp>
        <p:nvSpPr>
          <p:cNvPr id="6" name="Rectangle 5"/>
          <p:cNvSpPr/>
          <p:nvPr/>
        </p:nvSpPr>
        <p:spPr>
          <a:xfrm>
            <a:off x="217714" y="6357003"/>
            <a:ext cx="8915400" cy="276999"/>
          </a:xfrm>
          <a:prstGeom prst="rect">
            <a:avLst/>
          </a:prstGeom>
        </p:spPr>
        <p:txBody>
          <a:bodyPr wrap="square">
            <a:spAutoFit/>
          </a:bodyPr>
          <a:lstStyle/>
          <a:p>
            <a:r>
              <a:rPr lang="fr-FR" sz="1200">
                <a:solidFill>
                  <a:srgbClr val="002060"/>
                </a:solidFill>
              </a:rPr>
              <a:t>Julie A. Pace       The Cavanagh Law Firm, P.A.       602.322.4046        </a:t>
            </a:r>
            <a:r>
              <a:rPr lang="fr-FR" sz="1200" smtClean="0">
                <a:solidFill>
                  <a:srgbClr val="002060"/>
                </a:solidFill>
              </a:rPr>
              <a:t>jpace@cavanaghlaw.com</a:t>
            </a:r>
            <a:endParaRPr lang="en-US" sz="1200"/>
          </a:p>
        </p:txBody>
      </p:sp>
      <p:pic>
        <p:nvPicPr>
          <p:cNvPr id="11" name="Picture 10"/>
          <p:cNvPicPr>
            <a:picLocks noChangeAspect="1"/>
          </p:cNvPicPr>
          <p:nvPr/>
        </p:nvPicPr>
        <p:blipFill>
          <a:blip r:embed="rId3"/>
          <a:stretch>
            <a:fillRect/>
          </a:stretch>
        </p:blipFill>
        <p:spPr>
          <a:xfrm>
            <a:off x="6781800" y="6172200"/>
            <a:ext cx="2206214" cy="526372"/>
          </a:xfrm>
          <a:prstGeom prst="rect">
            <a:avLst/>
          </a:prstGeom>
        </p:spPr>
      </p:pic>
    </p:spTree>
    <p:extLst>
      <p:ext uri="{BB962C8B-B14F-4D97-AF65-F5344CB8AC3E}">
        <p14:creationId xmlns:p14="http://schemas.microsoft.com/office/powerpoint/2010/main" val="1333330325"/>
      </p:ext>
    </p:extLst>
  </p:cSld>
  <p:clrMapOvr>
    <a:masterClrMapping/>
  </p:clrMapOvr>
  <p:transition spd="slow"/>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p:nvPr/>
        </p:nvSpPr>
        <p:spPr>
          <a:xfrm>
            <a:off x="381000" y="1600200"/>
            <a:ext cx="8455025" cy="4572000"/>
          </a:xfrm>
          <a:prstGeom prst="rect">
            <a:avLst/>
          </a:prstGeom>
        </p:spPr>
        <p:txBody>
          <a:bodyPr/>
          <a:lstStyle/>
          <a:p>
            <a:pPr algn="just">
              <a:spcAft>
                <a:spcPts val="600"/>
              </a:spcAft>
              <a:buClr>
                <a:schemeClr val="accent1"/>
              </a:buClr>
              <a:buSzPct val="85000"/>
              <a:defRPr/>
            </a:pPr>
            <a:r>
              <a:rPr lang="en-US" sz="1200" b="1" kern="0">
                <a:solidFill>
                  <a:srgbClr val="002060"/>
                </a:solidFill>
                <a:latin typeface="+mn-lt"/>
                <a:cs typeface="Arial" pitchFamily="34" charset="0"/>
              </a:rPr>
              <a:t>JULIE A. PACE</a:t>
            </a:r>
            <a:r>
              <a:rPr lang="en-US" sz="1200" kern="0">
                <a:solidFill>
                  <a:srgbClr val="002060"/>
                </a:solidFill>
                <a:latin typeface="+mn-lt"/>
                <a:cs typeface="Arial" pitchFamily="34" charset="0"/>
              </a:rPr>
              <a:t> is a partner in the Phoenix office of The Cavanagh Law Firm PA.  Ms. Pace’s practice is concentrated in representing companies in immigration compliance, commercial litigation, construction, and employment law, with particular emphasis in the defense of sexual harassment, employment discrimination, wrongful discharge suits, EEOC and ACRD charges, matters involving OSHA, ICE, OFCCP, DOL, DOT, NLRB, ADA, FMLA, ERISA, I-9s, E-Verify, Davis-Bacon, wage and hour laws, conducting sexual harassment investigations, and providing training to managers and employees.  She also counsels employers on noncompete contracts, confidentiality agreements, employee discipline, drug testing, accommodation of disabled individuals, safety policies, affirmative action plans, wage conformances and wage determinations, and other related human resource policies and procedures.  </a:t>
            </a:r>
          </a:p>
          <a:p>
            <a:pPr algn="just">
              <a:spcAft>
                <a:spcPts val="600"/>
              </a:spcAft>
              <a:buClr>
                <a:schemeClr val="accent1"/>
              </a:buClr>
              <a:buSzPct val="85000"/>
              <a:defRPr/>
            </a:pPr>
            <a:r>
              <a:rPr lang="en-US" sz="1200" kern="0">
                <a:solidFill>
                  <a:srgbClr val="002060"/>
                </a:solidFill>
                <a:latin typeface="+mn-lt"/>
                <a:cs typeface="Arial" pitchFamily="34" charset="0"/>
              </a:rPr>
              <a:t>Ms. Pace also handles issues involving the Affordable Health Care Act and addresses the changes and options it presents to companies.  Her Davis-Bacon and prevailing wage practice includes counseling and training on state and federal prevailing wages and benefits requirements, coverage and applicability of prevailing wage laws, coverage exemptions, worker classification and pay issues, addressing wage determinations, wage surveys, and representation of employers before the Department of Labor Wage and Hour Division and similar state agencies. </a:t>
            </a:r>
          </a:p>
          <a:p>
            <a:pPr algn="just">
              <a:spcAft>
                <a:spcPts val="600"/>
              </a:spcAft>
              <a:buClr>
                <a:schemeClr val="accent1"/>
              </a:buClr>
              <a:buSzPct val="85000"/>
              <a:defRPr/>
            </a:pPr>
            <a:r>
              <a:rPr lang="en-US" sz="1200" kern="0">
                <a:solidFill>
                  <a:srgbClr val="002060"/>
                </a:solidFill>
                <a:latin typeface="+mn-lt"/>
                <a:cs typeface="Arial" pitchFamily="34" charset="0"/>
              </a:rPr>
              <a:t>Ms. Pace has been described by </a:t>
            </a:r>
            <a:r>
              <a:rPr lang="en-US" sz="1200" i="1" kern="0">
                <a:solidFill>
                  <a:srgbClr val="002060"/>
                </a:solidFill>
                <a:latin typeface="+mn-lt"/>
                <a:cs typeface="Arial" pitchFamily="34" charset="0"/>
              </a:rPr>
              <a:t>Arizona Business Magazine</a:t>
            </a:r>
            <a:r>
              <a:rPr lang="en-US" sz="1200" kern="0">
                <a:solidFill>
                  <a:srgbClr val="002060"/>
                </a:solidFill>
                <a:latin typeface="+mn-lt"/>
                <a:cs typeface="Arial" pitchFamily="34" charset="0"/>
              </a:rPr>
              <a:t> as the "go to" lawyer in Arizona for businesses on immigration issues.  She has handled hundreds of I-9 audits, addresses E-Verify issues, and has provided I-9 and immigration compliance training for thousands of supervisors.  She has chaired the Immigration Committee of the Arizona Chamber of Commerce and Industry.</a:t>
            </a:r>
          </a:p>
          <a:p>
            <a:pPr algn="just">
              <a:spcAft>
                <a:spcPts val="600"/>
              </a:spcAft>
              <a:buClr>
                <a:schemeClr val="accent1"/>
              </a:buClr>
              <a:buSzPct val="85000"/>
              <a:defRPr/>
            </a:pPr>
            <a:r>
              <a:rPr lang="en-US" sz="1200" kern="0">
                <a:solidFill>
                  <a:srgbClr val="002060"/>
                </a:solidFill>
                <a:latin typeface="+mn-lt"/>
                <a:cs typeface="Arial" pitchFamily="34" charset="0"/>
              </a:rPr>
              <a:t>For over the past two decades, Ms. Pace has regularly represented companies in OSHA proceedings.  She has been working on fall protection issues since the fall protection standard went into effect in 1995.  She has handled hundreds of OSHA matters and numerous fatalities in the workplace.</a:t>
            </a:r>
          </a:p>
          <a:p>
            <a:pPr algn="just">
              <a:spcAft>
                <a:spcPts val="600"/>
              </a:spcAft>
              <a:buClr>
                <a:schemeClr val="accent1"/>
              </a:buClr>
              <a:buSzPct val="85000"/>
              <a:defRPr/>
            </a:pPr>
            <a:r>
              <a:rPr lang="en-US" sz="1200" kern="0">
                <a:solidFill>
                  <a:srgbClr val="002060"/>
                </a:solidFill>
                <a:latin typeface="+mn-lt"/>
                <a:cs typeface="Arial" pitchFamily="34" charset="0"/>
              </a:rPr>
              <a:t>She received her J.D. degree, </a:t>
            </a:r>
            <a:r>
              <a:rPr lang="en-US" sz="1200" i="1" kern="0">
                <a:solidFill>
                  <a:srgbClr val="002060"/>
                </a:solidFill>
                <a:latin typeface="+mn-lt"/>
                <a:cs typeface="Arial" pitchFamily="34" charset="0"/>
              </a:rPr>
              <a:t>cum laude</a:t>
            </a:r>
            <a:r>
              <a:rPr lang="en-US" sz="1200" kern="0">
                <a:solidFill>
                  <a:srgbClr val="002060"/>
                </a:solidFill>
                <a:latin typeface="+mn-lt"/>
                <a:cs typeface="Arial" pitchFamily="34" charset="0"/>
              </a:rPr>
              <a:t>, from Arizona State University, where she was also Symposium and Articles Editor of the </a:t>
            </a:r>
            <a:r>
              <a:rPr lang="en-US" sz="1200" i="1" kern="0">
                <a:solidFill>
                  <a:srgbClr val="002060"/>
                </a:solidFill>
                <a:latin typeface="+mn-lt"/>
                <a:cs typeface="Arial" pitchFamily="34" charset="0"/>
              </a:rPr>
              <a:t>Arizona State Law Journal.  </a:t>
            </a:r>
            <a:r>
              <a:rPr lang="en-US" sz="1200" kern="0">
                <a:solidFill>
                  <a:srgbClr val="002060"/>
                </a:solidFill>
                <a:latin typeface="+mn-lt"/>
                <a:cs typeface="Arial" pitchFamily="34" charset="0"/>
              </a:rPr>
              <a:t>She received her B.S. degree in Business Administration, </a:t>
            </a:r>
            <a:r>
              <a:rPr lang="en-US" sz="1200" i="1" kern="0">
                <a:solidFill>
                  <a:srgbClr val="002060"/>
                </a:solidFill>
                <a:latin typeface="+mn-lt"/>
                <a:cs typeface="Arial" pitchFamily="34" charset="0"/>
              </a:rPr>
              <a:t>magna cum laude</a:t>
            </a:r>
            <a:r>
              <a:rPr lang="en-US" sz="1200" kern="0">
                <a:solidFill>
                  <a:srgbClr val="002060"/>
                </a:solidFill>
                <a:latin typeface="+mn-lt"/>
                <a:cs typeface="Arial" pitchFamily="34" charset="0"/>
              </a:rPr>
              <a:t>, from Arizona State University.  Ms. Pace can be reached at 602.322.4046 or jpace@cavanaghlaw.com.</a:t>
            </a:r>
          </a:p>
          <a:p>
            <a:pPr>
              <a:buClr>
                <a:schemeClr val="accent1"/>
              </a:buClr>
              <a:buSzPct val="85000"/>
              <a:defRPr/>
            </a:pPr>
            <a:endParaRPr lang="en-US" kern="0">
              <a:latin typeface="Arial" pitchFamily="34" charset="0"/>
              <a:cs typeface="Arial" pitchFamily="34" charset="0"/>
            </a:endParaRPr>
          </a:p>
          <a:p>
            <a:pPr marL="273050" indent="-273050" eaLnBrk="0" hangingPunct="0">
              <a:spcBef>
                <a:spcPct val="20000"/>
              </a:spcBef>
              <a:buClr>
                <a:schemeClr val="accent1"/>
              </a:buClr>
              <a:buSzPct val="85000"/>
              <a:defRPr/>
            </a:pPr>
            <a:endParaRPr lang="en-US" sz="1200" kern="0">
              <a:latin typeface="+mn-lt"/>
              <a:cs typeface="ＭＳ Ｐゴシック" charset="0"/>
            </a:endParaRPr>
          </a:p>
        </p:txBody>
      </p:sp>
      <p:sp>
        <p:nvSpPr>
          <p:cNvPr id="7" name="Title 1"/>
          <p:cNvSpPr txBox="1"/>
          <p:nvPr/>
        </p:nvSpPr>
        <p:spPr bwMode="auto">
          <a:xfrm>
            <a:off x="304799" y="228600"/>
            <a:ext cx="8531225" cy="758825"/>
          </a:xfrm>
          <a:prstGeom prst="rect">
            <a:avLst/>
          </a:prstGeom>
          <a:noFill/>
          <a:ln w="9525">
            <a:noFill/>
            <a:miter lim="800000"/>
          </a:ln>
        </p:spPr>
        <p:txBody>
          <a:bodyPr anchor="b"/>
          <a:lstStyle/>
          <a:p>
            <a:pPr algn="ctr">
              <a:defRPr/>
            </a:pPr>
            <a:r>
              <a:rPr lang="en-US" sz="3300" kern="0">
                <a:solidFill>
                  <a:srgbClr val="002060"/>
                </a:solidFill>
                <a:latin typeface="+mj-lt"/>
                <a:cs typeface="ＭＳ Ｐゴシック" charset="0"/>
              </a:rPr>
              <a:t>Julie A. Pace</a:t>
            </a:r>
          </a:p>
        </p:txBody>
      </p:sp>
      <p:sp>
        <p:nvSpPr>
          <p:cNvPr id="5" name="TextBox 4"/>
          <p:cNvSpPr txBox="1"/>
          <p:nvPr/>
        </p:nvSpPr>
        <p:spPr>
          <a:xfrm>
            <a:off x="152400" y="6400800"/>
            <a:ext cx="7620000" cy="461665"/>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smtClean="0"/>
          </a:p>
          <a:p>
            <a:endParaRPr lang="en-US" sz="1200"/>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Slide Number Placeholder 4"/>
          <p:cNvSpPr txBox="1">
            <a:spLocks noGrp="1"/>
          </p:cNvSpPr>
          <p:nvPr/>
        </p:nvSpPr>
        <p:spPr bwMode="auto">
          <a:xfrm>
            <a:off x="4340225" y="1029990"/>
            <a:ext cx="457200" cy="441325"/>
          </a:xfrm>
          <a:prstGeom prst="rect">
            <a:avLst/>
          </a:prstGeom>
          <a:noFill/>
          <a:ln w="9525">
            <a:noFill/>
            <a:miter lim="800000"/>
          </a:ln>
        </p:spPr>
        <p:txBody>
          <a:bodyPr lIns="45720" rIns="45720" anchor="ctr"/>
          <a:lstStyle/>
          <a:p>
            <a:pPr algn="ctr"/>
            <a:fld id="{E04E146D-3453-46BB-A785-07C1AA52D7A9}" type="slidenum">
              <a:rPr lang="en-US" sz="1600" smtClean="0">
                <a:solidFill>
                  <a:srgbClr val="AB2627"/>
                </a:solidFill>
              </a:rPr>
              <a:t>107</a:t>
            </a:fld>
            <a:endParaRPr lang="en-US" sz="1600">
              <a:solidFill>
                <a:srgbClr val="AB2627"/>
              </a:solidFill>
            </a:endParaRPr>
          </a:p>
        </p:txBody>
      </p:sp>
    </p:spTree>
  </p:cSld>
  <p:clrMapOvr>
    <a:masterClrMapping/>
  </p:clrMapOvr>
  <p:transition/>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p:nvPr/>
        </p:nvSpPr>
        <p:spPr bwMode="auto">
          <a:xfrm>
            <a:off x="304799" y="228600"/>
            <a:ext cx="8531225" cy="758825"/>
          </a:xfrm>
          <a:prstGeom prst="rect">
            <a:avLst/>
          </a:prstGeom>
          <a:noFill/>
          <a:ln w="9525">
            <a:noFill/>
            <a:miter lim="800000"/>
          </a:ln>
        </p:spPr>
        <p:txBody>
          <a:bodyPr anchor="b"/>
          <a:lstStyle/>
          <a:p>
            <a:pPr algn="ctr">
              <a:defRPr/>
            </a:pPr>
            <a:r>
              <a:rPr lang="en-US" sz="3300" kern="0" smtClean="0">
                <a:solidFill>
                  <a:srgbClr val="002060"/>
                </a:solidFill>
                <a:latin typeface="+mj-lt"/>
                <a:cs typeface="ＭＳ Ｐゴシック" charset="0"/>
              </a:rPr>
              <a:t>Heidi Nunn-Gilman</a:t>
            </a:r>
            <a:endParaRPr lang="en-US" sz="3300" kern="0">
              <a:solidFill>
                <a:srgbClr val="002060"/>
              </a:solidFill>
              <a:latin typeface="+mj-lt"/>
              <a:cs typeface="ＭＳ Ｐゴシック" charset="0"/>
            </a:endParaRPr>
          </a:p>
        </p:txBody>
      </p:sp>
      <p:sp>
        <p:nvSpPr>
          <p:cNvPr id="3" name="Rectangle 2"/>
          <p:cNvSpPr/>
          <p:nvPr/>
        </p:nvSpPr>
        <p:spPr>
          <a:xfrm>
            <a:off x="4343400" y="1073827"/>
            <a:ext cx="609600" cy="369332"/>
          </a:xfrm>
          <a:prstGeom prst="rect">
            <a:avLst/>
          </a:prstGeom>
        </p:spPr>
        <p:txBody>
          <a:bodyPr wrap="square">
            <a:spAutoFit/>
          </a:bodyPr>
          <a:lstStyle/>
          <a:p>
            <a:fld id="{90FA3619-BEE7-4C6F-B4CB-3F4CE24E4594}" type="slidenum">
              <a:rPr lang="en-US" smtClean="0">
                <a:solidFill>
                  <a:srgbClr val="AB2627"/>
                </a:solidFill>
              </a:rPr>
              <a:t>108</a:t>
            </a:fld>
            <a:endParaRPr lang="en-US"/>
          </a:p>
        </p:txBody>
      </p:sp>
      <p:sp>
        <p:nvSpPr>
          <p:cNvPr id="4" name="Content Placeholder 2"/>
          <p:cNvSpPr txBox="1"/>
          <p:nvPr/>
        </p:nvSpPr>
        <p:spPr>
          <a:xfrm>
            <a:off x="381000" y="1600200"/>
            <a:ext cx="8455025" cy="4572000"/>
          </a:xfrm>
          <a:prstGeom prst="rect">
            <a:avLst/>
          </a:prstGeom>
        </p:spPr>
        <p:txBody>
          <a:bodyPr/>
          <a:lstStyle/>
          <a:p>
            <a:r>
              <a:rPr lang="en-US" sz="1200" b="1" kern="0" dirty="0" smtClean="0">
                <a:solidFill>
                  <a:srgbClr val="002060"/>
                </a:solidFill>
                <a:latin typeface="+mn-lt"/>
                <a:cs typeface="Arial" pitchFamily="34" charset="0"/>
              </a:rPr>
              <a:t>HEIDI NUNN-GILMAN </a:t>
            </a:r>
            <a:r>
              <a:rPr lang="en-US" sz="1200" dirty="0" smtClean="0">
                <a:solidFill>
                  <a:srgbClr val="002060"/>
                </a:solidFill>
                <a:latin typeface="+mn-lt"/>
              </a:rPr>
              <a:t>is </a:t>
            </a:r>
            <a:r>
              <a:rPr lang="en-US" sz="1200" dirty="0">
                <a:solidFill>
                  <a:srgbClr val="002060"/>
                </a:solidFill>
                <a:latin typeface="+mn-lt"/>
              </a:rPr>
              <a:t>a partner with The Cavanagh Law Firm in Phoenix, Arizona.  Ms. Nunn-Gilman’s practice focuses on employment litigation and human resource matters.  She has experience in working with both public and private employers.  She advises clients on matters relating to labor and employment law, including I-9 and immigration compliance strategies, E-Verify, ICE and worksite enforcement, Title VII, FLSA, FMLA, ADA, leaves, drug and alcohol, NLRB, wrongful discharge, non-competition and confidentiality agreements, wage and hour laws for both public and private employers, employee handbooks, and executive agreements.  </a:t>
            </a:r>
          </a:p>
          <a:p>
            <a:endParaRPr lang="en-US" sz="1200" dirty="0" smtClean="0">
              <a:solidFill>
                <a:srgbClr val="002060"/>
              </a:solidFill>
              <a:latin typeface="+mn-lt"/>
            </a:endParaRPr>
          </a:p>
          <a:p>
            <a:r>
              <a:rPr lang="en-US" sz="1200" dirty="0" smtClean="0">
                <a:solidFill>
                  <a:srgbClr val="002060"/>
                </a:solidFill>
                <a:latin typeface="+mn-lt"/>
              </a:rPr>
              <a:t>Ms</a:t>
            </a:r>
            <a:r>
              <a:rPr lang="en-US" sz="1200" dirty="0">
                <a:solidFill>
                  <a:srgbClr val="002060"/>
                </a:solidFill>
                <a:latin typeface="+mn-lt"/>
              </a:rPr>
              <a:t>. Nunn-Gilman also handles issues involving the Affordable Health Care Act and addresses the changes and options it presents to companies.  Her Davis-Bacon and prevailing wage practice includes counseling and training on state and federal prevailing wages and benefits requirements, coverage and applicability of prevailing wage laws, coverage exemptions, worker classification and pay issues, addressing wage determinations, wage surveys, and representation of employers before the Department of Labor Wage and Hour Division and similar state agencies. </a:t>
            </a:r>
          </a:p>
          <a:p>
            <a:endParaRPr lang="en-US" sz="1200" dirty="0" smtClean="0">
              <a:solidFill>
                <a:srgbClr val="002060"/>
              </a:solidFill>
              <a:latin typeface="+mn-lt"/>
            </a:endParaRPr>
          </a:p>
          <a:p>
            <a:r>
              <a:rPr lang="en-US" sz="1200" dirty="0" smtClean="0">
                <a:solidFill>
                  <a:srgbClr val="002060"/>
                </a:solidFill>
                <a:latin typeface="+mn-lt"/>
              </a:rPr>
              <a:t>Ms</a:t>
            </a:r>
            <a:r>
              <a:rPr lang="en-US" sz="1200" dirty="0">
                <a:solidFill>
                  <a:srgbClr val="002060"/>
                </a:solidFill>
                <a:latin typeface="+mn-lt"/>
              </a:rPr>
              <a:t>. Nunn-Gilman is a frequent speaker on a number of employment law topics, including I-9 and immigration compliance strategies and wage and hour compliance.  She is a contributing author of three books on immigration and employment law -- </a:t>
            </a:r>
            <a:r>
              <a:rPr lang="en-US" sz="1200" i="1" dirty="0">
                <a:solidFill>
                  <a:srgbClr val="002060"/>
                </a:solidFill>
                <a:latin typeface="+mn-lt"/>
              </a:rPr>
              <a:t>Employment Verification:  An Employer's Guide to Immigration, Form I-9 and E-Verify</a:t>
            </a:r>
            <a:r>
              <a:rPr lang="en-US" sz="1200" dirty="0">
                <a:solidFill>
                  <a:srgbClr val="002060"/>
                </a:solidFill>
                <a:latin typeface="+mn-lt"/>
              </a:rPr>
              <a:t>; </a:t>
            </a:r>
            <a:r>
              <a:rPr lang="en-US" sz="1200" i="1" dirty="0">
                <a:solidFill>
                  <a:srgbClr val="002060"/>
                </a:solidFill>
                <a:latin typeface="+mn-lt"/>
              </a:rPr>
              <a:t>Arizona Human Resources Manual</a:t>
            </a:r>
            <a:r>
              <a:rPr lang="en-US" sz="1200" dirty="0">
                <a:solidFill>
                  <a:srgbClr val="002060"/>
                </a:solidFill>
                <a:latin typeface="+mn-lt"/>
              </a:rPr>
              <a:t>; </a:t>
            </a:r>
            <a:r>
              <a:rPr lang="en-US" sz="1200" i="1" dirty="0">
                <a:solidFill>
                  <a:srgbClr val="002060"/>
                </a:solidFill>
                <a:latin typeface="+mn-lt"/>
              </a:rPr>
              <a:t>Model Policies and Forms for Arizona Employers</a:t>
            </a:r>
            <a:r>
              <a:rPr lang="en-US" sz="1200" dirty="0">
                <a:solidFill>
                  <a:srgbClr val="002060"/>
                </a:solidFill>
                <a:latin typeface="+mn-lt"/>
              </a:rPr>
              <a:t>, all published by American Chamber of Commerce Resources</a:t>
            </a:r>
          </a:p>
          <a:p>
            <a:r>
              <a:rPr lang="en-US" sz="1200" dirty="0">
                <a:solidFill>
                  <a:srgbClr val="002060"/>
                </a:solidFill>
                <a:latin typeface="+mn-lt"/>
              </a:rPr>
              <a:t>Ms. Nunn-Gilman received her J.D., </a:t>
            </a:r>
            <a:r>
              <a:rPr lang="en-US" sz="1200" i="1" dirty="0">
                <a:solidFill>
                  <a:srgbClr val="002060"/>
                </a:solidFill>
                <a:latin typeface="+mn-lt"/>
              </a:rPr>
              <a:t>summa cum laude</a:t>
            </a:r>
            <a:r>
              <a:rPr lang="en-US" sz="1200" dirty="0">
                <a:solidFill>
                  <a:srgbClr val="002060"/>
                </a:solidFill>
                <a:latin typeface="+mn-lt"/>
              </a:rPr>
              <a:t>, from Lewis &amp; Clark Law School in Portland, Oregon in 2005, where she graduated first in her class, was on the Trustee’s Fellowship Scholar List, and was a member of the Cornelius Honor Society.  While at Lewis &amp; Clark, she served as Editor in Chief of the </a:t>
            </a:r>
            <a:r>
              <a:rPr lang="en-US" sz="1200" i="1" dirty="0">
                <a:solidFill>
                  <a:srgbClr val="002060"/>
                </a:solidFill>
                <a:latin typeface="+mn-lt"/>
              </a:rPr>
              <a:t>Lewis &amp; Clark Law Review</a:t>
            </a:r>
            <a:r>
              <a:rPr lang="en-US" sz="1200" dirty="0">
                <a:solidFill>
                  <a:srgbClr val="002060"/>
                </a:solidFill>
                <a:latin typeface="+mn-lt"/>
              </a:rPr>
              <a:t>.  Ms. Nunn-Gilman earned an M.A. degree in Philosophy, Teaching Ethics Emphasis, </a:t>
            </a:r>
            <a:r>
              <a:rPr lang="en-US" sz="1200" i="1" dirty="0">
                <a:solidFill>
                  <a:srgbClr val="002060"/>
                </a:solidFill>
                <a:latin typeface="+mn-lt"/>
              </a:rPr>
              <a:t>summa cum laude</a:t>
            </a:r>
            <a:r>
              <a:rPr lang="en-US" sz="1200" dirty="0">
                <a:solidFill>
                  <a:srgbClr val="002060"/>
                </a:solidFill>
                <a:latin typeface="+mn-lt"/>
              </a:rPr>
              <a:t>, from the University of Montana in 2000.  She earned a B.A. degree in political science, history and philosophy, </a:t>
            </a:r>
            <a:r>
              <a:rPr lang="en-US" sz="1200" i="1" dirty="0">
                <a:solidFill>
                  <a:srgbClr val="002060"/>
                </a:solidFill>
                <a:latin typeface="+mn-lt"/>
              </a:rPr>
              <a:t>summa cum laude</a:t>
            </a:r>
            <a:r>
              <a:rPr lang="en-US" sz="1200" dirty="0">
                <a:solidFill>
                  <a:srgbClr val="002060"/>
                </a:solidFill>
                <a:latin typeface="+mn-lt"/>
              </a:rPr>
              <a:t>, from Ouachita Baptist University in 1998.   </a:t>
            </a:r>
            <a:r>
              <a:rPr lang="en-US" sz="1200" dirty="0" smtClean="0">
                <a:solidFill>
                  <a:srgbClr val="002060"/>
                </a:solidFill>
                <a:latin typeface="+mn-lt"/>
              </a:rPr>
              <a:t>Ms</a:t>
            </a:r>
            <a:r>
              <a:rPr lang="en-US" sz="1200" dirty="0">
                <a:solidFill>
                  <a:srgbClr val="002060"/>
                </a:solidFill>
                <a:latin typeface="+mn-lt"/>
              </a:rPr>
              <a:t>. Nunn-Gilman can be reached at (602) 322-4080 or hnunngilman@cavanaghlaw.com.</a:t>
            </a:r>
          </a:p>
          <a:p>
            <a:pPr algn="just">
              <a:spcAft>
                <a:spcPts val="600"/>
              </a:spcAft>
              <a:buClr>
                <a:schemeClr val="accent1"/>
              </a:buClr>
              <a:buSzPct val="85000"/>
              <a:defRPr/>
            </a:pPr>
            <a:r>
              <a:rPr lang="en-US" sz="1200" b="1" kern="0" dirty="0" smtClean="0">
                <a:solidFill>
                  <a:srgbClr val="002060"/>
                </a:solidFill>
                <a:latin typeface="+mn-lt"/>
                <a:cs typeface="Arial" pitchFamily="34" charset="0"/>
              </a:rPr>
              <a:t> </a:t>
            </a:r>
            <a:endParaRPr lang="en-US" kern="0" dirty="0">
              <a:solidFill>
                <a:srgbClr val="002060"/>
              </a:solidFill>
              <a:latin typeface="+mn-lt"/>
              <a:cs typeface="Arial" pitchFamily="34" charset="0"/>
            </a:endParaRPr>
          </a:p>
          <a:p>
            <a:pPr marL="273050" indent="-273050" eaLnBrk="0" hangingPunct="0">
              <a:spcBef>
                <a:spcPct val="20000"/>
              </a:spcBef>
              <a:buClr>
                <a:schemeClr val="accent1"/>
              </a:buClr>
              <a:buSzPct val="85000"/>
              <a:defRPr/>
            </a:pPr>
            <a:endParaRPr lang="en-US" sz="1200" kern="0" dirty="0">
              <a:latin typeface="+mn-lt"/>
              <a:cs typeface="ＭＳ Ｐゴシック" charset="0"/>
            </a:endParaRPr>
          </a:p>
        </p:txBody>
      </p:sp>
      <p:sp>
        <p:nvSpPr>
          <p:cNvPr id="5" name="TextBox 4"/>
          <p:cNvSpPr txBox="1"/>
          <p:nvPr/>
        </p:nvSpPr>
        <p:spPr>
          <a:xfrm>
            <a:off x="152400" y="6400800"/>
            <a:ext cx="7620000" cy="430887"/>
          </a:xfrm>
          <a:prstGeom prst="rect">
            <a:avLst/>
          </a:prstGeom>
          <a:noFill/>
        </p:spPr>
        <p:txBody>
          <a:bodyPr wrap="square" rtlCol="0">
            <a:spAutoFit/>
          </a:bodyPr>
          <a:lstStyle/>
          <a:p>
            <a:r>
              <a:rPr lang="fr-FR" sz="1100" smtClean="0">
                <a:solidFill>
                  <a:srgbClr val="002060"/>
                </a:solidFill>
              </a:rPr>
              <a:t>Heidi Nunn-Gilman       The Cavanagh Law Firm, P.A.   602.322.4080 hnunngilman@cavanaghlaw.com</a:t>
            </a:r>
            <a:endParaRPr lang="en-US" sz="1100" smtClean="0"/>
          </a:p>
          <a:p>
            <a:endParaRPr lang="en-US" sz="1100"/>
          </a:p>
        </p:txBody>
      </p:sp>
      <p:pic>
        <p:nvPicPr>
          <p:cNvPr id="6" name="Picture 5"/>
          <p:cNvPicPr>
            <a:picLocks noChangeAspect="1"/>
          </p:cNvPicPr>
          <p:nvPr/>
        </p:nvPicPr>
        <p:blipFill>
          <a:blip r:embed="rId3"/>
          <a:stretch>
            <a:fillRect/>
          </a:stretch>
        </p:blipFill>
        <p:spPr>
          <a:xfrm>
            <a:off x="6781800" y="6172200"/>
            <a:ext cx="2206214" cy="526372"/>
          </a:xfrm>
          <a:prstGeom prst="rect">
            <a:avLst/>
          </a:prstGeom>
        </p:spPr>
      </p:pic>
    </p:spTree>
    <p:extLst>
      <p:ext uri="{BB962C8B-B14F-4D97-AF65-F5344CB8AC3E}">
        <p14:creationId xmlns:p14="http://schemas.microsoft.com/office/powerpoint/2010/main" val="192670112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a:xfrm>
            <a:off x="301625" y="0"/>
            <a:ext cx="8534400" cy="987425"/>
          </a:xfrm>
        </p:spPr>
        <p:txBody>
          <a:bodyPr/>
          <a:lstStyle/>
          <a:p>
            <a:pPr eaLnBrk="1" hangingPunct="1"/>
            <a:r>
              <a:rPr lang="en-US" sz="3200" b="1" smtClean="0">
                <a:solidFill>
                  <a:srgbClr val="002060"/>
                </a:solidFill>
              </a:rPr>
              <a:t>Equivalent Paid Leave Policy</a:t>
            </a:r>
            <a:endParaRPr lang="en-US" sz="3000" b="1" smtClean="0">
              <a:solidFill>
                <a:srgbClr val="002060"/>
              </a:solidFill>
            </a:endParaRPr>
          </a:p>
        </p:txBody>
      </p:sp>
      <p:sp>
        <p:nvSpPr>
          <p:cNvPr id="313347" name="Content Placeholder 3"/>
          <p:cNvSpPr>
            <a:spLocks noGrp="1"/>
          </p:cNvSpPr>
          <p:nvPr>
            <p:ph sz="quarter" idx="4294967295"/>
          </p:nvPr>
        </p:nvSpPr>
        <p:spPr>
          <a:xfrm>
            <a:off x="338931" y="1508126"/>
            <a:ext cx="8504238" cy="4422775"/>
          </a:xfrm>
        </p:spPr>
        <p:txBody>
          <a:bodyPr/>
          <a:lstStyle/>
          <a:p>
            <a:pPr marL="514350" indent="-514350" eaLnBrk="1" hangingPunct="1">
              <a:spcAft>
                <a:spcPts val="600"/>
              </a:spcAft>
              <a:buClr>
                <a:srgbClr val="002060"/>
              </a:buClr>
              <a:buFont typeface="+mj-lt"/>
              <a:buAutoNum type="arabicPeriod" startAt="3"/>
            </a:pPr>
            <a:r>
              <a:rPr lang="en-US" sz="2600" smtClean="0">
                <a:solidFill>
                  <a:srgbClr val="002060"/>
                </a:solidFill>
              </a:rPr>
              <a:t>If employer provides vacation or other paid leave, it should consider combining all policies into a Paid Time Off policy that can be used for any purposes and complies with the sick time law. </a:t>
            </a:r>
          </a:p>
          <a:p>
            <a:pPr marL="514350" indent="-514350" eaLnBrk="1" hangingPunct="1">
              <a:spcAft>
                <a:spcPts val="600"/>
              </a:spcAft>
              <a:buClr>
                <a:srgbClr val="002060"/>
              </a:buClr>
              <a:buFont typeface="+mj-lt"/>
              <a:buAutoNum type="arabicPeriod" startAt="3"/>
            </a:pPr>
            <a:r>
              <a:rPr lang="en-US" sz="2600">
                <a:solidFill>
                  <a:srgbClr val="002060"/>
                </a:solidFill>
              </a:rPr>
              <a:t>Industrial Commission FAQ specifically states that if employer provides PTO program and employee uses time for vacation, no additional leave is required for use for sick time.   </a:t>
            </a:r>
          </a:p>
          <a:p>
            <a:pPr marL="514350" indent="-514350" eaLnBrk="1" hangingPunct="1">
              <a:spcAft>
                <a:spcPts val="600"/>
              </a:spcAft>
              <a:buClr>
                <a:srgbClr val="002060"/>
              </a:buClr>
              <a:buFont typeface="+mj-lt"/>
              <a:buAutoNum type="arabicPeriod" startAt="3"/>
            </a:pPr>
            <a:endParaRPr lang="en-US" sz="2100" smtClean="0">
              <a:solidFill>
                <a:srgbClr val="002060"/>
              </a:solidFill>
            </a:endParaRPr>
          </a:p>
          <a:p>
            <a:pPr marL="0" indent="0" eaLnBrk="1" hangingPunct="1">
              <a:spcAft>
                <a:spcPts val="600"/>
              </a:spcAft>
              <a:buClr>
                <a:srgbClr val="002060"/>
              </a:buClr>
              <a:buNone/>
            </a:pPr>
            <a:endParaRPr lang="en-US" sz="180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11</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206473760"/>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3200" b="1" smtClean="0">
                <a:solidFill>
                  <a:srgbClr val="002060"/>
                </a:solidFill>
              </a:rPr>
              <a:t/>
            </a:r>
            <a:br>
              <a:rPr lang="en-US" sz="3200" b="1" smtClean="0">
                <a:solidFill>
                  <a:srgbClr val="002060"/>
                </a:solidFill>
              </a:rPr>
            </a:br>
            <a:r>
              <a:rPr lang="en-US" sz="3200" b="1" smtClean="0">
                <a:solidFill>
                  <a:srgbClr val="002060"/>
                </a:solidFill>
              </a:rPr>
              <a:t>Equivalent Paid Leave Policy</a:t>
            </a:r>
            <a:endParaRPr lang="en-US" sz="3000" b="1" smtClean="0">
              <a:solidFill>
                <a:srgbClr val="002060"/>
              </a:solidFill>
            </a:endParaRPr>
          </a:p>
        </p:txBody>
      </p:sp>
      <p:sp>
        <p:nvSpPr>
          <p:cNvPr id="313347" name="Content Placeholder 3"/>
          <p:cNvSpPr>
            <a:spLocks noGrp="1"/>
          </p:cNvSpPr>
          <p:nvPr>
            <p:ph sz="quarter" idx="4294967295"/>
          </p:nvPr>
        </p:nvSpPr>
        <p:spPr>
          <a:xfrm>
            <a:off x="338931" y="1508126"/>
            <a:ext cx="8504238" cy="4422775"/>
          </a:xfrm>
        </p:spPr>
        <p:txBody>
          <a:bodyPr/>
          <a:lstStyle/>
          <a:p>
            <a:pPr marL="514350" indent="-514350" eaLnBrk="1" hangingPunct="1">
              <a:spcAft>
                <a:spcPts val="600"/>
              </a:spcAft>
              <a:buClr>
                <a:srgbClr val="002060"/>
              </a:buClr>
              <a:buFont typeface="+mj-lt"/>
              <a:buAutoNum type="arabicPeriod" startAt="5"/>
            </a:pPr>
            <a:r>
              <a:rPr lang="en-US" sz="2600" dirty="0" smtClean="0">
                <a:solidFill>
                  <a:srgbClr val="002060"/>
                </a:solidFill>
              </a:rPr>
              <a:t>Recent FAQ from the Industrial Commission states that only leave provided on or after July 1, 2017, counts toward sick time requirement.  If employer has already provided 40 hours of paid leave for 2017 they are required to provide additional leave starting July 1, 2017.</a:t>
            </a:r>
          </a:p>
          <a:p>
            <a:pPr marL="514350" indent="-514350" eaLnBrk="1" hangingPunct="1">
              <a:spcAft>
                <a:spcPts val="600"/>
              </a:spcAft>
              <a:buClr>
                <a:srgbClr val="002060"/>
              </a:buClr>
              <a:buFont typeface="+mj-lt"/>
              <a:buAutoNum type="arabicPeriod" startAt="5"/>
            </a:pPr>
            <a:endParaRPr lang="en-US" sz="2100" dirty="0" smtClean="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12</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1393081159"/>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a:xfrm>
            <a:off x="137319" y="305074"/>
            <a:ext cx="8534400" cy="758825"/>
          </a:xfrm>
        </p:spPr>
        <p:txBody>
          <a:bodyPr/>
          <a:lstStyle/>
          <a:p>
            <a:pPr eaLnBrk="1" hangingPunct="1"/>
            <a:r>
              <a:rPr lang="en-US" sz="3200" b="1" smtClean="0">
                <a:solidFill>
                  <a:srgbClr val="002060"/>
                </a:solidFill>
              </a:rPr>
              <a:t/>
            </a:r>
            <a:br>
              <a:rPr lang="en-US" sz="3200" b="1" smtClean="0">
                <a:solidFill>
                  <a:srgbClr val="002060"/>
                </a:solidFill>
              </a:rPr>
            </a:br>
            <a:r>
              <a:rPr lang="en-US" sz="3200" b="1" smtClean="0">
                <a:solidFill>
                  <a:srgbClr val="002060"/>
                </a:solidFill>
              </a:rPr>
              <a:t>Equivalent Paid Leave Pros &amp; Cons</a:t>
            </a:r>
            <a:endParaRPr lang="en-US" sz="3000" b="1" smtClean="0">
              <a:solidFill>
                <a:srgbClr val="002060"/>
              </a:solidFill>
            </a:endParaRPr>
          </a:p>
        </p:txBody>
      </p:sp>
      <p:sp>
        <p:nvSpPr>
          <p:cNvPr id="313347" name="Content Placeholder 3"/>
          <p:cNvSpPr>
            <a:spLocks noGrp="1"/>
          </p:cNvSpPr>
          <p:nvPr>
            <p:ph sz="quarter" idx="4294967295"/>
          </p:nvPr>
        </p:nvSpPr>
        <p:spPr>
          <a:xfrm>
            <a:off x="152400" y="1368425"/>
            <a:ext cx="8504238" cy="4422775"/>
          </a:xfrm>
        </p:spPr>
        <p:txBody>
          <a:bodyPr/>
          <a:lstStyle/>
          <a:p>
            <a:pPr marL="514350" indent="-514350" eaLnBrk="1" hangingPunct="1">
              <a:spcAft>
                <a:spcPts val="600"/>
              </a:spcAft>
              <a:buClr>
                <a:srgbClr val="002060"/>
              </a:buClr>
              <a:buFont typeface="+mj-lt"/>
              <a:buAutoNum type="arabicPeriod"/>
            </a:pPr>
            <a:r>
              <a:rPr lang="en-US" sz="2600" smtClean="0">
                <a:solidFill>
                  <a:srgbClr val="002060"/>
                </a:solidFill>
              </a:rPr>
              <a:t>Pros of PTO include:</a:t>
            </a:r>
          </a:p>
          <a:p>
            <a:pPr marL="788988" lvl="1" indent="-514350" eaLnBrk="1" hangingPunct="1">
              <a:spcAft>
                <a:spcPts val="600"/>
              </a:spcAft>
              <a:buClr>
                <a:srgbClr val="002060"/>
              </a:buClr>
              <a:buFont typeface="+mj-lt"/>
              <a:buAutoNum type="alphaLcPeriod"/>
            </a:pPr>
            <a:r>
              <a:rPr lang="en-US" sz="1800" smtClean="0">
                <a:solidFill>
                  <a:srgbClr val="002060"/>
                </a:solidFill>
              </a:rPr>
              <a:t>Provides a more flexible benefit that employees can use for any reason.  Employee does not have to lie and say they were sick if they use the time.  They are also more likely to pre-plan absences for vacation, giving employer more notice of absence.</a:t>
            </a:r>
          </a:p>
          <a:p>
            <a:pPr marL="788988" lvl="1" indent="-514350" eaLnBrk="1" hangingPunct="1">
              <a:spcAft>
                <a:spcPts val="600"/>
              </a:spcAft>
              <a:buClr>
                <a:srgbClr val="002060"/>
              </a:buClr>
              <a:buFont typeface="+mj-lt"/>
              <a:buAutoNum type="alphaLcPeriod"/>
            </a:pPr>
            <a:r>
              <a:rPr lang="en-US" sz="1800" smtClean="0">
                <a:solidFill>
                  <a:srgbClr val="002060"/>
                </a:solidFill>
              </a:rPr>
              <a:t>Employer does not have to be concerned about qualifying reasons, definition of family, and many other elements of the FWHFA.</a:t>
            </a:r>
          </a:p>
          <a:p>
            <a:pPr marL="788988" lvl="1" indent="-514350" eaLnBrk="1" hangingPunct="1">
              <a:spcAft>
                <a:spcPts val="600"/>
              </a:spcAft>
              <a:buClr>
                <a:srgbClr val="002060"/>
              </a:buClr>
              <a:buFont typeface="+mj-lt"/>
              <a:buAutoNum type="alphaLcPeriod"/>
            </a:pPr>
            <a:r>
              <a:rPr lang="en-US" sz="1800" smtClean="0">
                <a:solidFill>
                  <a:srgbClr val="002060"/>
                </a:solidFill>
              </a:rPr>
              <a:t>May help with employee recruitment and satisfaction versus a policy that provides the same minimum sick time required by law to be provided by all employers.</a:t>
            </a:r>
          </a:p>
          <a:p>
            <a:pPr marL="788988" lvl="1" indent="-514350" eaLnBrk="1" hangingPunct="1">
              <a:spcAft>
                <a:spcPts val="600"/>
              </a:spcAft>
              <a:buClr>
                <a:srgbClr val="002060"/>
              </a:buClr>
              <a:buFont typeface="+mj-lt"/>
              <a:buAutoNum type="alphaLcPeriod"/>
            </a:pPr>
            <a:r>
              <a:rPr lang="en-US" sz="1800" smtClean="0">
                <a:solidFill>
                  <a:srgbClr val="002060"/>
                </a:solidFill>
              </a:rPr>
              <a:t>If employer already provided vacation or other paid leave, they can use the vacation days to satisfy the paid sick time requirement.</a:t>
            </a:r>
          </a:p>
          <a:p>
            <a:pPr marL="788988" lvl="1" indent="-514350" eaLnBrk="1" hangingPunct="1">
              <a:spcAft>
                <a:spcPts val="600"/>
              </a:spcAft>
              <a:buClr>
                <a:srgbClr val="002060"/>
              </a:buClr>
              <a:buFont typeface="+mj-lt"/>
              <a:buAutoNum type="alphaLcPeriod"/>
            </a:pPr>
            <a:r>
              <a:rPr lang="en-US" sz="1800" smtClean="0">
                <a:solidFill>
                  <a:srgbClr val="002060"/>
                </a:solidFill>
              </a:rPr>
              <a:t>Administratively employer has to administer only one policy.</a:t>
            </a:r>
          </a:p>
          <a:p>
            <a:pPr marL="788988" lvl="1" indent="-514350" eaLnBrk="1" hangingPunct="1">
              <a:spcAft>
                <a:spcPts val="600"/>
              </a:spcAft>
              <a:buClr>
                <a:srgbClr val="002060"/>
              </a:buClr>
              <a:buFont typeface="+mj-lt"/>
              <a:buAutoNum type="alphaLcPeriod"/>
            </a:pPr>
            <a:endParaRPr lang="en-US" sz="1600" smtClean="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13</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145133306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3200" b="1" smtClean="0">
                <a:solidFill>
                  <a:srgbClr val="002060"/>
                </a:solidFill>
              </a:rPr>
              <a:t/>
            </a:r>
            <a:br>
              <a:rPr lang="en-US" sz="3200" b="1" smtClean="0">
                <a:solidFill>
                  <a:srgbClr val="002060"/>
                </a:solidFill>
              </a:rPr>
            </a:br>
            <a:r>
              <a:rPr lang="en-US" sz="3200" b="1" smtClean="0">
                <a:solidFill>
                  <a:srgbClr val="002060"/>
                </a:solidFill>
              </a:rPr>
              <a:t>Equivalent Paid Leave Pros &amp; Cons</a:t>
            </a:r>
            <a:endParaRPr lang="en-US" sz="3000" b="1" smtClean="0">
              <a:solidFill>
                <a:srgbClr val="002060"/>
              </a:solidFill>
            </a:endParaRPr>
          </a:p>
        </p:txBody>
      </p:sp>
      <p:sp>
        <p:nvSpPr>
          <p:cNvPr id="313347" name="Content Placeholder 3"/>
          <p:cNvSpPr>
            <a:spLocks noGrp="1"/>
          </p:cNvSpPr>
          <p:nvPr>
            <p:ph sz="quarter" idx="4294967295"/>
          </p:nvPr>
        </p:nvSpPr>
        <p:spPr>
          <a:xfrm>
            <a:off x="189186" y="1368425"/>
            <a:ext cx="8504238" cy="4422775"/>
          </a:xfrm>
        </p:spPr>
        <p:txBody>
          <a:bodyPr/>
          <a:lstStyle/>
          <a:p>
            <a:pPr marL="514350" indent="-514350" eaLnBrk="1" hangingPunct="1">
              <a:spcAft>
                <a:spcPts val="600"/>
              </a:spcAft>
              <a:buClr>
                <a:srgbClr val="002060"/>
              </a:buClr>
              <a:buFont typeface="+mj-lt"/>
              <a:buAutoNum type="arabicPeriod" startAt="2"/>
            </a:pPr>
            <a:r>
              <a:rPr lang="en-US" sz="2600" dirty="0" smtClean="0">
                <a:solidFill>
                  <a:srgbClr val="002060"/>
                </a:solidFill>
              </a:rPr>
              <a:t>Cons of PTO may include:</a:t>
            </a:r>
          </a:p>
          <a:p>
            <a:pPr marL="788988" lvl="1" indent="-514350" eaLnBrk="1" hangingPunct="1">
              <a:spcAft>
                <a:spcPts val="600"/>
              </a:spcAft>
              <a:buClr>
                <a:srgbClr val="002060"/>
              </a:buClr>
              <a:buFont typeface="+mj-lt"/>
              <a:buAutoNum type="alphaLcPeriod"/>
            </a:pPr>
            <a:r>
              <a:rPr lang="en-US" sz="2000" dirty="0" smtClean="0">
                <a:solidFill>
                  <a:srgbClr val="002060"/>
                </a:solidFill>
              </a:rPr>
              <a:t>Because employees can use PTO for any reason, employees who would not use sick time may use PTO;</a:t>
            </a:r>
          </a:p>
          <a:p>
            <a:pPr marL="788988" lvl="1" indent="-514350" eaLnBrk="1" hangingPunct="1">
              <a:spcAft>
                <a:spcPts val="600"/>
              </a:spcAft>
              <a:buClr>
                <a:srgbClr val="002060"/>
              </a:buClr>
              <a:buFont typeface="+mj-lt"/>
              <a:buAutoNum type="alphaLcPeriod"/>
            </a:pPr>
            <a:r>
              <a:rPr lang="en-US" sz="2000" dirty="0" smtClean="0">
                <a:solidFill>
                  <a:srgbClr val="002060"/>
                </a:solidFill>
              </a:rPr>
              <a:t>Because conditions of use must comply with </a:t>
            </a:r>
            <a:r>
              <a:rPr lang="en-US" sz="2000" dirty="0" err="1" smtClean="0">
                <a:solidFill>
                  <a:srgbClr val="002060"/>
                </a:solidFill>
              </a:rPr>
              <a:t>FWHFA</a:t>
            </a:r>
            <a:r>
              <a:rPr lang="en-US" sz="2000" dirty="0" smtClean="0">
                <a:solidFill>
                  <a:srgbClr val="002060"/>
                </a:solidFill>
              </a:rPr>
              <a:t>, for example leave may be requested orally, in writing, or by electronic means and leave can be used in increments as small as one hour (or smaller if employer uses smaller increments for other leave), employer may need to have different standards for leave for vacation than leave for reasons covered by sick law, e.g. more than one method for employee to request leave </a:t>
            </a:r>
            <a:r>
              <a:rPr lang="mr-IN" sz="2000" dirty="0" smtClean="0">
                <a:solidFill>
                  <a:srgbClr val="002060"/>
                </a:solidFill>
              </a:rPr>
              <a:t>–</a:t>
            </a:r>
            <a:r>
              <a:rPr lang="en-US" sz="2000" dirty="0" smtClean="0">
                <a:solidFill>
                  <a:srgbClr val="002060"/>
                </a:solidFill>
              </a:rPr>
              <a:t> one requirement for vacation or other personal reasons not covered by paid sick time and another procedure for requesting PTO for purposes covered by paid sick time.</a:t>
            </a:r>
          </a:p>
          <a:p>
            <a:pPr marL="788988" lvl="1" indent="-514350" eaLnBrk="1" hangingPunct="1">
              <a:spcAft>
                <a:spcPts val="600"/>
              </a:spcAft>
              <a:buClr>
                <a:srgbClr val="002060"/>
              </a:buClr>
              <a:buFont typeface="+mj-lt"/>
              <a:buAutoNum type="alphaLcPeriod"/>
            </a:pPr>
            <a:r>
              <a:rPr lang="en-US" sz="2000" dirty="0" smtClean="0">
                <a:solidFill>
                  <a:srgbClr val="002060"/>
                </a:solidFill>
              </a:rPr>
              <a:t>Paid </a:t>
            </a:r>
            <a:r>
              <a:rPr lang="en-US" sz="2000" smtClean="0">
                <a:solidFill>
                  <a:srgbClr val="002060"/>
                </a:solidFill>
              </a:rPr>
              <a:t>Sick Time (PST) </a:t>
            </a:r>
            <a:r>
              <a:rPr lang="en-US" sz="2000" dirty="0" smtClean="0">
                <a:solidFill>
                  <a:srgbClr val="002060"/>
                </a:solidFill>
              </a:rPr>
              <a:t>rules would apply to PTO policy.</a:t>
            </a:r>
          </a:p>
          <a:p>
            <a:pPr marL="788988" lvl="1" indent="-514350" eaLnBrk="1" hangingPunct="1">
              <a:spcAft>
                <a:spcPts val="600"/>
              </a:spcAft>
              <a:buClr>
                <a:srgbClr val="002060"/>
              </a:buClr>
              <a:buFont typeface="+mj-lt"/>
              <a:buAutoNum type="alphaLcPeriod"/>
            </a:pPr>
            <a:endParaRPr lang="en-US" sz="1600" dirty="0" smtClean="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14</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1272907155"/>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3200" b="1" smtClean="0">
                <a:solidFill>
                  <a:srgbClr val="002060"/>
                </a:solidFill>
              </a:rPr>
              <a:t/>
            </a:r>
            <a:br>
              <a:rPr lang="en-US" sz="3200" b="1" smtClean="0">
                <a:solidFill>
                  <a:srgbClr val="002060"/>
                </a:solidFill>
              </a:rPr>
            </a:br>
            <a:r>
              <a:rPr lang="en-US" sz="3200" b="1" smtClean="0">
                <a:solidFill>
                  <a:srgbClr val="002060"/>
                </a:solidFill>
              </a:rPr>
              <a:t>Equivalent Paid Leave Pros &amp; Cons</a:t>
            </a:r>
            <a:endParaRPr lang="en-US" sz="3000" b="1" smtClean="0">
              <a:solidFill>
                <a:srgbClr val="002060"/>
              </a:solidFill>
            </a:endParaRPr>
          </a:p>
        </p:txBody>
      </p:sp>
      <p:sp>
        <p:nvSpPr>
          <p:cNvPr id="313347" name="Content Placeholder 3"/>
          <p:cNvSpPr>
            <a:spLocks noGrp="1"/>
          </p:cNvSpPr>
          <p:nvPr>
            <p:ph sz="quarter" idx="4294967295"/>
          </p:nvPr>
        </p:nvSpPr>
        <p:spPr>
          <a:xfrm>
            <a:off x="189186" y="1368425"/>
            <a:ext cx="8504238" cy="4422775"/>
          </a:xfrm>
        </p:spPr>
        <p:txBody>
          <a:bodyPr/>
          <a:lstStyle/>
          <a:p>
            <a:pPr marL="514350" indent="-514350" eaLnBrk="1" hangingPunct="1">
              <a:spcAft>
                <a:spcPts val="600"/>
              </a:spcAft>
              <a:buClr>
                <a:srgbClr val="002060"/>
              </a:buClr>
              <a:buFont typeface="+mj-lt"/>
              <a:buAutoNum type="arabicPeriod" startAt="3"/>
            </a:pPr>
            <a:r>
              <a:rPr lang="en-US" sz="2600" dirty="0" smtClean="0">
                <a:solidFill>
                  <a:srgbClr val="002060"/>
                </a:solidFill>
              </a:rPr>
              <a:t>Pros and cons of the PST policy are largely the inverse of the PTO policy.  For example:</a:t>
            </a:r>
          </a:p>
          <a:p>
            <a:pPr marL="788988" lvl="1" indent="-514350" eaLnBrk="1" hangingPunct="1">
              <a:spcAft>
                <a:spcPts val="600"/>
              </a:spcAft>
              <a:buClr>
                <a:srgbClr val="002060"/>
              </a:buClr>
              <a:buFont typeface="+mj-lt"/>
              <a:buAutoNum type="alphaLcPeriod"/>
            </a:pPr>
            <a:r>
              <a:rPr lang="en-US" sz="2000" dirty="0" smtClean="0">
                <a:solidFill>
                  <a:srgbClr val="002060"/>
                </a:solidFill>
              </a:rPr>
              <a:t>PST can be used for limited reasons so employees may use fewer hours.</a:t>
            </a:r>
          </a:p>
          <a:p>
            <a:pPr marL="788988" lvl="1" indent="-514350" eaLnBrk="1" hangingPunct="1">
              <a:spcAft>
                <a:spcPts val="600"/>
              </a:spcAft>
              <a:buClr>
                <a:srgbClr val="002060"/>
              </a:buClr>
              <a:buFont typeface="+mj-lt"/>
              <a:buAutoNum type="alphaLcPeriod"/>
            </a:pPr>
            <a:r>
              <a:rPr lang="en-US" sz="2000" dirty="0" smtClean="0">
                <a:solidFill>
                  <a:srgbClr val="002060"/>
                </a:solidFill>
              </a:rPr>
              <a:t>Conversely, it may encourage employees to lie about the reasons for their absence in order to be able to use the paid time. </a:t>
            </a:r>
          </a:p>
          <a:p>
            <a:pPr marL="788988" lvl="1" indent="-514350" eaLnBrk="1" hangingPunct="1">
              <a:spcAft>
                <a:spcPts val="600"/>
              </a:spcAft>
              <a:buClr>
                <a:srgbClr val="002060"/>
              </a:buClr>
              <a:buFont typeface="+mj-lt"/>
              <a:buAutoNum type="alphaLcPeriod"/>
            </a:pPr>
            <a:r>
              <a:rPr lang="en-US" sz="2000" dirty="0" smtClean="0">
                <a:solidFill>
                  <a:srgbClr val="002060"/>
                </a:solidFill>
              </a:rPr>
              <a:t>PST policy could lead to more business and personnel conflicts if employees do lie about the reason for leave, which can result in HR investigations and potentially discipline and termination.</a:t>
            </a:r>
          </a:p>
          <a:p>
            <a:pPr marL="788988" lvl="1" indent="-514350" eaLnBrk="1" hangingPunct="1">
              <a:spcAft>
                <a:spcPts val="600"/>
              </a:spcAft>
              <a:buClr>
                <a:srgbClr val="002060"/>
              </a:buClr>
              <a:buFont typeface="+mj-lt"/>
              <a:buAutoNum type="alphaLcPeriod"/>
            </a:pPr>
            <a:r>
              <a:rPr lang="en-US" sz="2000" dirty="0" smtClean="0">
                <a:solidFill>
                  <a:srgbClr val="002060"/>
                </a:solidFill>
              </a:rPr>
              <a:t>Considerations as to whether Company culture causes employees to have to lie to use sick time policy, whereas PTO does not have that issue.</a:t>
            </a:r>
          </a:p>
          <a:p>
            <a:pPr marL="788988" lvl="1" indent="-514350" eaLnBrk="1" hangingPunct="1">
              <a:spcAft>
                <a:spcPts val="600"/>
              </a:spcAft>
              <a:buClr>
                <a:srgbClr val="002060"/>
              </a:buClr>
              <a:buFont typeface="+mj-lt"/>
              <a:buAutoNum type="alphaLcPeriod"/>
            </a:pPr>
            <a:endParaRPr lang="en-US" sz="2000" dirty="0" smtClean="0">
              <a:solidFill>
                <a:srgbClr val="002060"/>
              </a:solidFill>
            </a:endParaRPr>
          </a:p>
          <a:p>
            <a:pPr marL="788988" lvl="1" indent="-514350" eaLnBrk="1" hangingPunct="1">
              <a:spcAft>
                <a:spcPts val="600"/>
              </a:spcAft>
              <a:buClr>
                <a:srgbClr val="002060"/>
              </a:buClr>
              <a:buFont typeface="+mj-lt"/>
              <a:buAutoNum type="alphaLcPeriod"/>
            </a:pPr>
            <a:endParaRPr lang="en-US" sz="2100" dirty="0" smtClean="0">
              <a:solidFill>
                <a:srgbClr val="002060"/>
              </a:solidFill>
            </a:endParaRPr>
          </a:p>
          <a:p>
            <a:pPr marL="514350" indent="-514350" eaLnBrk="1" hangingPunct="1">
              <a:spcAft>
                <a:spcPts val="600"/>
              </a:spcAft>
              <a:buClr>
                <a:srgbClr val="002060"/>
              </a:buClr>
              <a:buFont typeface="+mj-lt"/>
              <a:buAutoNum type="alphaLcPeriod"/>
            </a:pPr>
            <a:endParaRPr lang="en-US" sz="2000" dirty="0" smtClean="0">
              <a:solidFill>
                <a:srgbClr val="002060"/>
              </a:solidFill>
            </a:endParaRPr>
          </a:p>
          <a:p>
            <a:pPr marL="788988" lvl="1" indent="-514350" eaLnBrk="1" hangingPunct="1">
              <a:spcAft>
                <a:spcPts val="600"/>
              </a:spcAft>
              <a:buClr>
                <a:srgbClr val="002060"/>
              </a:buClr>
              <a:buFont typeface="+mj-lt"/>
              <a:buAutoNum type="alphaLcPeriod"/>
            </a:pPr>
            <a:endParaRPr lang="en-US" sz="1600" dirty="0" smtClean="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15</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1747534564"/>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3200" b="1" smtClean="0">
                <a:solidFill>
                  <a:srgbClr val="002060"/>
                </a:solidFill>
              </a:rPr>
              <a:t/>
            </a:r>
            <a:br>
              <a:rPr lang="en-US" sz="3200" b="1" smtClean="0">
                <a:solidFill>
                  <a:srgbClr val="002060"/>
                </a:solidFill>
              </a:rPr>
            </a:br>
            <a:r>
              <a:rPr lang="en-US" sz="3200" b="1" smtClean="0">
                <a:solidFill>
                  <a:srgbClr val="002060"/>
                </a:solidFill>
              </a:rPr>
              <a:t>Amount of Leave</a:t>
            </a:r>
            <a:endParaRPr lang="en-US" sz="3000" b="1" smtClean="0">
              <a:solidFill>
                <a:srgbClr val="002060"/>
              </a:solidFill>
            </a:endParaRPr>
          </a:p>
        </p:txBody>
      </p:sp>
      <p:sp>
        <p:nvSpPr>
          <p:cNvPr id="313347" name="Content Placeholder 3"/>
          <p:cNvSpPr>
            <a:spLocks noGrp="1"/>
          </p:cNvSpPr>
          <p:nvPr>
            <p:ph sz="quarter" idx="4294967295"/>
          </p:nvPr>
        </p:nvSpPr>
        <p:spPr>
          <a:xfrm>
            <a:off x="181303" y="1454917"/>
            <a:ext cx="8504238" cy="4422775"/>
          </a:xfrm>
        </p:spPr>
        <p:txBody>
          <a:bodyPr/>
          <a:lstStyle/>
          <a:p>
            <a:pPr marL="457200" indent="-457200" eaLnBrk="1" hangingPunct="1">
              <a:spcAft>
                <a:spcPts val="600"/>
              </a:spcAft>
              <a:buClr>
                <a:srgbClr val="002060"/>
              </a:buClr>
              <a:buFont typeface="+mj-lt"/>
              <a:buAutoNum type="arabicPeriod"/>
            </a:pPr>
            <a:r>
              <a:rPr lang="en-US" sz="2600" dirty="0" smtClean="0">
                <a:solidFill>
                  <a:srgbClr val="002060"/>
                </a:solidFill>
              </a:rPr>
              <a:t>All employees, including part-time or temporary employees, are entitled to paid sick time (or equivalent leave) at the rate of </a:t>
            </a:r>
            <a:r>
              <a:rPr lang="en-US" sz="2600" b="1" dirty="0" smtClean="0">
                <a:solidFill>
                  <a:srgbClr val="002060"/>
                </a:solidFill>
              </a:rPr>
              <a:t>1 hour for every 30 hours worked up to 40 hours (24 for small employer)</a:t>
            </a:r>
          </a:p>
          <a:p>
            <a:pPr marL="731838" lvl="1" indent="-457200" eaLnBrk="1" hangingPunct="1">
              <a:spcAft>
                <a:spcPts val="600"/>
              </a:spcAft>
              <a:buClr>
                <a:srgbClr val="002060"/>
              </a:buClr>
              <a:buFont typeface="+mj-lt"/>
              <a:buAutoNum type="alphaLcPeriod"/>
            </a:pPr>
            <a:r>
              <a:rPr lang="en-US" sz="2100" dirty="0" smtClean="0">
                <a:solidFill>
                  <a:srgbClr val="002060"/>
                </a:solidFill>
              </a:rPr>
              <a:t>Includes overtime hours.</a:t>
            </a:r>
          </a:p>
          <a:p>
            <a:pPr marL="731838" lvl="1" indent="-457200" eaLnBrk="1" hangingPunct="1">
              <a:spcAft>
                <a:spcPts val="600"/>
              </a:spcAft>
              <a:buClr>
                <a:srgbClr val="002060"/>
              </a:buClr>
              <a:buFont typeface="+mj-lt"/>
              <a:buAutoNum type="alphaLcPeriod"/>
            </a:pPr>
            <a:r>
              <a:rPr lang="en-US" sz="2100" dirty="0" smtClean="0">
                <a:solidFill>
                  <a:srgbClr val="002060"/>
                </a:solidFill>
              </a:rPr>
              <a:t>Exempt employees are presumed to work 40 hours per week (thus get 1.33 hours of leave per week) unless records show actually work less.</a:t>
            </a: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16</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99028961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3200" b="1" smtClean="0">
                <a:solidFill>
                  <a:srgbClr val="002060"/>
                </a:solidFill>
              </a:rPr>
              <a:t/>
            </a:r>
            <a:br>
              <a:rPr lang="en-US" sz="3200" b="1" smtClean="0">
                <a:solidFill>
                  <a:srgbClr val="002060"/>
                </a:solidFill>
              </a:rPr>
            </a:br>
            <a:r>
              <a:rPr lang="en-US" sz="3200" b="1" smtClean="0">
                <a:solidFill>
                  <a:srgbClr val="002060"/>
                </a:solidFill>
              </a:rPr>
              <a:t>Amount of Leave</a:t>
            </a:r>
            <a:endParaRPr lang="en-US" sz="3000" b="1" smtClean="0">
              <a:solidFill>
                <a:srgbClr val="002060"/>
              </a:solidFill>
            </a:endParaRPr>
          </a:p>
        </p:txBody>
      </p:sp>
      <p:sp>
        <p:nvSpPr>
          <p:cNvPr id="313347" name="Content Placeholder 3"/>
          <p:cNvSpPr>
            <a:spLocks noGrp="1"/>
          </p:cNvSpPr>
          <p:nvPr>
            <p:ph sz="quarter" idx="4294967295"/>
          </p:nvPr>
        </p:nvSpPr>
        <p:spPr>
          <a:xfrm>
            <a:off x="181303" y="1454917"/>
            <a:ext cx="8504238" cy="4422775"/>
          </a:xfrm>
        </p:spPr>
        <p:txBody>
          <a:bodyPr/>
          <a:lstStyle/>
          <a:p>
            <a:pPr marL="514350" indent="-514350" eaLnBrk="1" hangingPunct="1">
              <a:spcAft>
                <a:spcPts val="600"/>
              </a:spcAft>
              <a:buClr>
                <a:srgbClr val="002060"/>
              </a:buClr>
              <a:buFont typeface="+mj-lt"/>
              <a:buAutoNum type="arabicPeriod" startAt="2"/>
            </a:pPr>
            <a:r>
              <a:rPr lang="en-US" sz="3200" smtClean="0">
                <a:solidFill>
                  <a:srgbClr val="002060"/>
                </a:solidFill>
              </a:rPr>
              <a:t>Employer with 15 or more employees </a:t>
            </a:r>
            <a:r>
              <a:rPr lang="mr-IN" sz="3200" smtClean="0">
                <a:solidFill>
                  <a:srgbClr val="002060"/>
                </a:solidFill>
              </a:rPr>
              <a:t>–</a:t>
            </a:r>
            <a:r>
              <a:rPr lang="en-US" sz="3200" smtClean="0">
                <a:solidFill>
                  <a:srgbClr val="002060"/>
                </a:solidFill>
              </a:rPr>
              <a:t> required to provide up to 40 hours per year.</a:t>
            </a:r>
          </a:p>
          <a:p>
            <a:pPr marL="457200" indent="-457200" eaLnBrk="1" hangingPunct="1">
              <a:spcAft>
                <a:spcPts val="600"/>
              </a:spcAft>
              <a:buClr>
                <a:srgbClr val="002060"/>
              </a:buClr>
              <a:buFont typeface="+mj-lt"/>
              <a:buAutoNum type="arabicPeriod" startAt="2"/>
            </a:pPr>
            <a:r>
              <a:rPr lang="en-US" sz="3200" smtClean="0">
                <a:solidFill>
                  <a:srgbClr val="002060"/>
                </a:solidFill>
              </a:rPr>
              <a:t>Employer with fewer than 15 employees </a:t>
            </a:r>
            <a:r>
              <a:rPr lang="mr-IN" sz="3200" smtClean="0">
                <a:solidFill>
                  <a:srgbClr val="002060"/>
                </a:solidFill>
              </a:rPr>
              <a:t>–</a:t>
            </a:r>
            <a:r>
              <a:rPr lang="en-US" sz="3200" smtClean="0">
                <a:solidFill>
                  <a:srgbClr val="002060"/>
                </a:solidFill>
              </a:rPr>
              <a:t> required to provide up to 24 hours per year.</a:t>
            </a: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17</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1606247155"/>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3200" b="1" smtClean="0">
                <a:solidFill>
                  <a:srgbClr val="002060"/>
                </a:solidFill>
              </a:rPr>
              <a:t/>
            </a:r>
            <a:br>
              <a:rPr lang="en-US" sz="3200" b="1" smtClean="0">
                <a:solidFill>
                  <a:srgbClr val="002060"/>
                </a:solidFill>
              </a:rPr>
            </a:br>
            <a:r>
              <a:rPr lang="en-US" sz="3200" b="1" smtClean="0">
                <a:solidFill>
                  <a:srgbClr val="002060"/>
                </a:solidFill>
              </a:rPr>
              <a:t>Amount of Leave</a:t>
            </a:r>
            <a:endParaRPr lang="en-US" sz="3000" b="1" smtClean="0">
              <a:solidFill>
                <a:srgbClr val="002060"/>
              </a:solidFill>
            </a:endParaRPr>
          </a:p>
        </p:txBody>
      </p:sp>
      <p:sp>
        <p:nvSpPr>
          <p:cNvPr id="313347" name="Content Placeholder 3"/>
          <p:cNvSpPr>
            <a:spLocks noGrp="1"/>
          </p:cNvSpPr>
          <p:nvPr>
            <p:ph sz="quarter" idx="4294967295"/>
          </p:nvPr>
        </p:nvSpPr>
        <p:spPr>
          <a:xfrm>
            <a:off x="338931" y="1508126"/>
            <a:ext cx="8504238" cy="4422775"/>
          </a:xfrm>
        </p:spPr>
        <p:txBody>
          <a:bodyPr/>
          <a:lstStyle/>
          <a:p>
            <a:pPr marL="457200" indent="-457200" eaLnBrk="1" hangingPunct="1">
              <a:spcAft>
                <a:spcPts val="600"/>
              </a:spcAft>
              <a:buClr>
                <a:srgbClr val="002060"/>
              </a:buClr>
              <a:buFont typeface="+mj-lt"/>
              <a:buAutoNum type="arabicPeriod"/>
            </a:pPr>
            <a:r>
              <a:rPr lang="en-US" sz="2800" smtClean="0">
                <a:solidFill>
                  <a:srgbClr val="002060"/>
                </a:solidFill>
              </a:rPr>
              <a:t>To determine number of employees, an employer has 15 or more employees if it had 15 or more employees (</a:t>
            </a:r>
            <a:r>
              <a:rPr lang="en-US" sz="2800">
                <a:solidFill>
                  <a:srgbClr val="002060"/>
                </a:solidFill>
              </a:rPr>
              <a:t>full-time, part-time, temporary</a:t>
            </a:r>
            <a:r>
              <a:rPr lang="en-US" sz="2800" smtClean="0">
                <a:solidFill>
                  <a:srgbClr val="002060"/>
                </a:solidFill>
              </a:rPr>
              <a:t>) on the </a:t>
            </a:r>
            <a:r>
              <a:rPr lang="en-US" sz="2800">
                <a:solidFill>
                  <a:srgbClr val="002060"/>
                </a:solidFill>
              </a:rPr>
              <a:t>payroll for 20 calendar weeks in current or previous year.</a:t>
            </a:r>
          </a:p>
          <a:p>
            <a:pPr marL="457200" indent="-457200" eaLnBrk="1" hangingPunct="1">
              <a:spcAft>
                <a:spcPts val="600"/>
              </a:spcAft>
              <a:buClr>
                <a:srgbClr val="002060"/>
              </a:buClr>
              <a:buFont typeface="+mj-lt"/>
              <a:buAutoNum type="arabicPeriod"/>
            </a:pPr>
            <a:r>
              <a:rPr lang="en-US" sz="2800">
                <a:solidFill>
                  <a:srgbClr val="002060"/>
                </a:solidFill>
              </a:rPr>
              <a:t>Only employees working in Arizona count to determine the number of employees.  </a:t>
            </a:r>
            <a:endParaRPr lang="en-US" sz="2800" smtClean="0">
              <a:solidFill>
                <a:srgbClr val="002060"/>
              </a:solidFill>
            </a:endParaRPr>
          </a:p>
          <a:p>
            <a:pPr marL="457200" indent="-457200" eaLnBrk="1" hangingPunct="1">
              <a:spcAft>
                <a:spcPts val="600"/>
              </a:spcAft>
              <a:buClr>
                <a:srgbClr val="002060"/>
              </a:buClr>
              <a:buFont typeface="+mj-lt"/>
              <a:buAutoNum type="arabicPeriod"/>
            </a:pPr>
            <a:endParaRPr lang="en-US" sz="2800">
              <a:solidFill>
                <a:srgbClr val="002060"/>
              </a:solidFill>
            </a:endParaRPr>
          </a:p>
          <a:p>
            <a:pPr marL="457200" indent="-457200" eaLnBrk="1" hangingPunct="1">
              <a:spcAft>
                <a:spcPts val="600"/>
              </a:spcAft>
              <a:buClr>
                <a:srgbClr val="002060"/>
              </a:buClr>
              <a:buFont typeface="+mj-lt"/>
              <a:buAutoNum type="arabicPeriod"/>
            </a:pPr>
            <a:endParaRPr lang="en-US" sz="2600" smtClean="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18</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854169729"/>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3200" b="1" smtClean="0">
                <a:solidFill>
                  <a:srgbClr val="002060"/>
                </a:solidFill>
              </a:rPr>
              <a:t>Amount of Leave</a:t>
            </a:r>
            <a:endParaRPr lang="en-US" sz="3000" b="1" smtClean="0">
              <a:solidFill>
                <a:srgbClr val="002060"/>
              </a:solidFill>
            </a:endParaRPr>
          </a:p>
        </p:txBody>
      </p:sp>
      <p:sp>
        <p:nvSpPr>
          <p:cNvPr id="313347" name="Content Placeholder 3"/>
          <p:cNvSpPr>
            <a:spLocks noGrp="1"/>
          </p:cNvSpPr>
          <p:nvPr>
            <p:ph sz="quarter" idx="4294967295"/>
          </p:nvPr>
        </p:nvSpPr>
        <p:spPr>
          <a:xfrm>
            <a:off x="338931" y="1508126"/>
            <a:ext cx="8504238" cy="4422775"/>
          </a:xfrm>
        </p:spPr>
        <p:txBody>
          <a:bodyPr/>
          <a:lstStyle/>
          <a:p>
            <a:pPr marL="514350" indent="-514350" eaLnBrk="1" hangingPunct="1">
              <a:spcAft>
                <a:spcPts val="600"/>
              </a:spcAft>
              <a:buClr>
                <a:srgbClr val="002060"/>
              </a:buClr>
              <a:buFont typeface="+mj-lt"/>
              <a:buAutoNum type="arabicPeriod" startAt="2"/>
            </a:pPr>
            <a:r>
              <a:rPr lang="en-US" sz="2400" dirty="0">
                <a:solidFill>
                  <a:srgbClr val="002060"/>
                </a:solidFill>
              </a:rPr>
              <a:t>In lieu of </a:t>
            </a:r>
            <a:r>
              <a:rPr lang="en-US" sz="2400" dirty="0" smtClean="0">
                <a:solidFill>
                  <a:srgbClr val="002060"/>
                </a:solidFill>
              </a:rPr>
              <a:t>1 hour for every 30 hours worked, </a:t>
            </a:r>
            <a:r>
              <a:rPr lang="en-US" sz="2400" dirty="0">
                <a:solidFill>
                  <a:srgbClr val="002060"/>
                </a:solidFill>
              </a:rPr>
              <a:t>employers can provide a paid </a:t>
            </a:r>
            <a:r>
              <a:rPr lang="en-US" sz="2400" dirty="0" smtClean="0">
                <a:solidFill>
                  <a:srgbClr val="002060"/>
                </a:solidFill>
              </a:rPr>
              <a:t>sick time/PTO </a:t>
            </a:r>
            <a:r>
              <a:rPr lang="en-US" sz="2400" dirty="0">
                <a:solidFill>
                  <a:srgbClr val="002060"/>
                </a:solidFill>
              </a:rPr>
              <a:t>bank of 40 hours </a:t>
            </a:r>
            <a:r>
              <a:rPr lang="en-US" sz="2400" dirty="0" smtClean="0">
                <a:solidFill>
                  <a:srgbClr val="002060"/>
                </a:solidFill>
              </a:rPr>
              <a:t>(24 </a:t>
            </a:r>
            <a:r>
              <a:rPr lang="en-US" sz="2400" dirty="0">
                <a:solidFill>
                  <a:srgbClr val="002060"/>
                </a:solidFill>
              </a:rPr>
              <a:t>for small employers under 15 employees) at the beginning of the </a:t>
            </a:r>
            <a:r>
              <a:rPr lang="en-US" sz="2400" dirty="0" smtClean="0">
                <a:solidFill>
                  <a:srgbClr val="002060"/>
                </a:solidFill>
              </a:rPr>
              <a:t>year or time of hire.</a:t>
            </a:r>
          </a:p>
          <a:p>
            <a:pPr marL="788988" lvl="1" indent="-514350" eaLnBrk="1" hangingPunct="1">
              <a:spcAft>
                <a:spcPts val="600"/>
              </a:spcAft>
              <a:buClr>
                <a:srgbClr val="002060"/>
              </a:buClr>
              <a:buFont typeface="+mj-lt"/>
              <a:buAutoNum type="alphaLcPeriod"/>
            </a:pPr>
            <a:r>
              <a:rPr lang="en-US" sz="2000" dirty="0" smtClean="0">
                <a:solidFill>
                  <a:srgbClr val="002060"/>
                </a:solidFill>
              </a:rPr>
              <a:t>Proposed regulations would allow employer who front loads hours at time of hire and hires an employee mid-plan year to provide the reasonable estimation of the number of hours employee would receive under 1 hour for every 30 hour method – i.e., employee hired November not required to receive full 40 hours</a:t>
            </a:r>
          </a:p>
          <a:p>
            <a:pPr marL="514350" indent="-514350" eaLnBrk="1" hangingPunct="1">
              <a:spcAft>
                <a:spcPts val="600"/>
              </a:spcAft>
              <a:buClr>
                <a:srgbClr val="002060"/>
              </a:buClr>
              <a:buFont typeface="+mj-lt"/>
              <a:buAutoNum type="arabicPeriod" startAt="2"/>
            </a:pPr>
            <a:r>
              <a:rPr lang="en-US" sz="2600" dirty="0" smtClean="0">
                <a:solidFill>
                  <a:srgbClr val="002060"/>
                </a:solidFill>
              </a:rPr>
              <a:t>If employer pays out unused sick/PTO at the end of the year, employer must provide 40 (or 24) hours at the beginning of next leave year.</a:t>
            </a:r>
            <a:endParaRPr lang="en-US" sz="2100" dirty="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19</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389910550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2800" b="1" smtClean="0">
                <a:solidFill>
                  <a:srgbClr val="002060"/>
                </a:solidFill>
              </a:rPr>
              <a:t>Why/How Was Prop 206 Passed in Arizona</a:t>
            </a:r>
          </a:p>
        </p:txBody>
      </p:sp>
      <p:sp>
        <p:nvSpPr>
          <p:cNvPr id="313347" name="Content Placeholder 3"/>
          <p:cNvSpPr>
            <a:spLocks noGrp="1"/>
          </p:cNvSpPr>
          <p:nvPr>
            <p:ph sz="quarter" idx="4294967295"/>
          </p:nvPr>
        </p:nvSpPr>
        <p:spPr>
          <a:xfrm>
            <a:off x="301625" y="1676399"/>
            <a:ext cx="8504238" cy="4422775"/>
          </a:xfrm>
        </p:spPr>
        <p:txBody>
          <a:bodyPr/>
          <a:lstStyle/>
          <a:p>
            <a:pPr marL="457200" indent="-457200" eaLnBrk="1" hangingPunct="1">
              <a:spcAft>
                <a:spcPts val="600"/>
              </a:spcAft>
              <a:buClr>
                <a:srgbClr val="002060"/>
              </a:buClr>
              <a:buAutoNum type="arabicPeriod"/>
            </a:pPr>
            <a:r>
              <a:rPr lang="en-US" sz="2400" smtClean="0">
                <a:solidFill>
                  <a:srgbClr val="002060"/>
                </a:solidFill>
              </a:rPr>
              <a:t>Voter Protection Act, a 1998 voter-initiative, essentially blocks legislature from changing voter initiatives</a:t>
            </a:r>
          </a:p>
          <a:p>
            <a:pPr marL="731838" lvl="1" indent="-457200" eaLnBrk="1" hangingPunct="1">
              <a:spcAft>
                <a:spcPts val="600"/>
              </a:spcAft>
              <a:buClr>
                <a:srgbClr val="002060"/>
              </a:buClr>
              <a:buAutoNum type="alphaLcPeriod"/>
            </a:pPr>
            <a:r>
              <a:rPr lang="en-US" sz="1900" smtClean="0">
                <a:solidFill>
                  <a:srgbClr val="002060"/>
                </a:solidFill>
              </a:rPr>
              <a:t>Prohibits Governor’s veto</a:t>
            </a:r>
          </a:p>
          <a:p>
            <a:pPr marL="731838" lvl="1" indent="-457200" eaLnBrk="1" hangingPunct="1">
              <a:spcAft>
                <a:spcPts val="600"/>
              </a:spcAft>
              <a:buClr>
                <a:srgbClr val="002060"/>
              </a:buClr>
              <a:buAutoNum type="alphaLcPeriod"/>
            </a:pPr>
            <a:r>
              <a:rPr lang="en-US" sz="1900" smtClean="0">
                <a:solidFill>
                  <a:srgbClr val="002060"/>
                </a:solidFill>
              </a:rPr>
              <a:t>Prohibits legislative repeal</a:t>
            </a:r>
          </a:p>
          <a:p>
            <a:pPr marL="731838" lvl="1" indent="-457200" eaLnBrk="1" hangingPunct="1">
              <a:spcAft>
                <a:spcPts val="600"/>
              </a:spcAft>
              <a:buClr>
                <a:srgbClr val="002060"/>
              </a:buClr>
              <a:buAutoNum type="alphaLcPeriod"/>
            </a:pPr>
            <a:r>
              <a:rPr lang="en-US" sz="1900" smtClean="0">
                <a:solidFill>
                  <a:srgbClr val="002060"/>
                </a:solidFill>
              </a:rPr>
              <a:t>Requires ¾ vote of legislature to amend, supersede, or move funds dedicated to measure, and only in manner that further proposes the measure</a:t>
            </a:r>
          </a:p>
          <a:p>
            <a:pPr marL="457200" indent="-457200" eaLnBrk="1" hangingPunct="1">
              <a:spcAft>
                <a:spcPts val="600"/>
              </a:spcAft>
              <a:buClr>
                <a:srgbClr val="002060"/>
              </a:buClr>
              <a:buAutoNum type="arabicPeriod"/>
            </a:pPr>
            <a:r>
              <a:rPr lang="en-US" sz="2400" smtClean="0">
                <a:solidFill>
                  <a:srgbClr val="002060"/>
                </a:solidFill>
              </a:rPr>
              <a:t>Most other surrounding states do not have similar restrictions</a:t>
            </a:r>
          </a:p>
          <a:p>
            <a:pPr marL="457200" indent="-457200" eaLnBrk="1" hangingPunct="1">
              <a:spcAft>
                <a:spcPts val="600"/>
              </a:spcAft>
              <a:buClr>
                <a:srgbClr val="002060"/>
              </a:buClr>
              <a:buAutoNum type="arabicPeriod"/>
            </a:pPr>
            <a:endParaRPr lang="en-US" sz="2400" smtClean="0">
              <a:solidFill>
                <a:srgbClr val="002060"/>
              </a:solidFill>
            </a:endParaRPr>
          </a:p>
          <a:p>
            <a:pPr marL="731838" lvl="1" indent="-457200" eaLnBrk="1" hangingPunct="1">
              <a:spcAft>
                <a:spcPts val="600"/>
              </a:spcAft>
              <a:buClr>
                <a:srgbClr val="002060"/>
              </a:buClr>
              <a:buFont typeface="+mj-lt"/>
              <a:buAutoNum type="alphaLcPeriod"/>
            </a:pPr>
            <a:endParaRPr lang="en-US" sz="1900">
              <a:solidFill>
                <a:srgbClr val="002060"/>
              </a:solidFill>
            </a:endParaRPr>
          </a:p>
          <a:p>
            <a:pPr marL="457200" indent="-457200" eaLnBrk="1" hangingPunct="1">
              <a:spcAft>
                <a:spcPts val="600"/>
              </a:spcAft>
              <a:buClr>
                <a:srgbClr val="002060"/>
              </a:buClr>
              <a:buAutoNum type="arabicPeriod" startAt="2"/>
            </a:pPr>
            <a:endParaRPr lang="en-US" sz="2400" smtClean="0">
              <a:solidFill>
                <a:srgbClr val="002060"/>
              </a:solidFill>
            </a:endParaRPr>
          </a:p>
          <a:p>
            <a:pPr marL="457200" indent="-457200" eaLnBrk="1" hangingPunct="1">
              <a:spcAft>
                <a:spcPts val="600"/>
              </a:spcAft>
              <a:buClr>
                <a:srgbClr val="002060"/>
              </a:buClr>
              <a:buAutoNum type="arabicPeriod" startAt="2"/>
            </a:pPr>
            <a:endParaRPr lang="en-US" sz="2400" smtClean="0">
              <a:solidFill>
                <a:srgbClr val="002060"/>
              </a:solidFill>
            </a:endParaRPr>
          </a:p>
          <a:p>
            <a:pPr marL="457200" indent="-457200" eaLnBrk="1" hangingPunct="1">
              <a:spcAft>
                <a:spcPts val="600"/>
              </a:spcAft>
              <a:buClr>
                <a:srgbClr val="002060"/>
              </a:buClr>
              <a:buAutoNum type="arabicPeriod" startAt="2"/>
            </a:pPr>
            <a:endParaRPr lang="en-US" sz="2400" smtClean="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2</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10" name="TextBox 9"/>
          <p:cNvSpPr txBox="1"/>
          <p:nvPr/>
        </p:nvSpPr>
        <p:spPr>
          <a:xfrm>
            <a:off x="228600" y="6396335"/>
            <a:ext cx="69342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solidFill>
                <a:srgbClr val="C00000"/>
              </a:solidFill>
            </a:endParaRPr>
          </a:p>
        </p:txBody>
      </p:sp>
    </p:spTree>
    <p:extLst>
      <p:ext uri="{BB962C8B-B14F-4D97-AF65-F5344CB8AC3E}">
        <p14:creationId xmlns:p14="http://schemas.microsoft.com/office/powerpoint/2010/main" val="3085838071"/>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3200" b="1" smtClean="0">
                <a:solidFill>
                  <a:srgbClr val="002060"/>
                </a:solidFill>
              </a:rPr>
              <a:t/>
            </a:r>
            <a:br>
              <a:rPr lang="en-US" sz="3200" b="1" smtClean="0">
                <a:solidFill>
                  <a:srgbClr val="002060"/>
                </a:solidFill>
              </a:rPr>
            </a:br>
            <a:r>
              <a:rPr lang="en-US" sz="3200" b="1" smtClean="0">
                <a:solidFill>
                  <a:srgbClr val="002060"/>
                </a:solidFill>
              </a:rPr>
              <a:t>Leave Year</a:t>
            </a:r>
            <a:endParaRPr lang="en-US" sz="3000" b="1" smtClean="0">
              <a:solidFill>
                <a:srgbClr val="002060"/>
              </a:solidFill>
            </a:endParaRPr>
          </a:p>
        </p:txBody>
      </p:sp>
      <p:sp>
        <p:nvSpPr>
          <p:cNvPr id="313347" name="Content Placeholder 3"/>
          <p:cNvSpPr>
            <a:spLocks noGrp="1"/>
          </p:cNvSpPr>
          <p:nvPr>
            <p:ph sz="quarter" idx="4294967295"/>
          </p:nvPr>
        </p:nvSpPr>
        <p:spPr>
          <a:xfrm>
            <a:off x="338931" y="1508126"/>
            <a:ext cx="8504238" cy="4422775"/>
          </a:xfrm>
        </p:spPr>
        <p:txBody>
          <a:bodyPr/>
          <a:lstStyle/>
          <a:p>
            <a:pPr marL="514350" indent="-514350" eaLnBrk="1" hangingPunct="1">
              <a:spcAft>
                <a:spcPts val="600"/>
              </a:spcAft>
              <a:buClr>
                <a:srgbClr val="002060"/>
              </a:buClr>
              <a:buFont typeface="+mj-lt"/>
              <a:buAutoNum type="arabicPeriod"/>
            </a:pPr>
            <a:r>
              <a:rPr lang="en-US" sz="2600" dirty="0" smtClean="0">
                <a:solidFill>
                  <a:srgbClr val="002060"/>
                </a:solidFill>
              </a:rPr>
              <a:t>Employer can define 12-month period used as leave year, including but not limited to:</a:t>
            </a:r>
          </a:p>
          <a:p>
            <a:pPr marL="788988" lvl="1" indent="-514350" eaLnBrk="1" hangingPunct="1">
              <a:spcAft>
                <a:spcPts val="600"/>
              </a:spcAft>
              <a:buClr>
                <a:srgbClr val="002060"/>
              </a:buClr>
              <a:buFont typeface="+mj-lt"/>
              <a:buAutoNum type="alphaLcPeriod"/>
            </a:pPr>
            <a:r>
              <a:rPr lang="en-US" sz="2100" dirty="0" smtClean="0">
                <a:solidFill>
                  <a:srgbClr val="002060"/>
                </a:solidFill>
              </a:rPr>
              <a:t>January 1 to December 31</a:t>
            </a:r>
          </a:p>
          <a:p>
            <a:pPr marL="788988" lvl="1" indent="-514350" eaLnBrk="1" hangingPunct="1">
              <a:spcAft>
                <a:spcPts val="600"/>
              </a:spcAft>
              <a:buClr>
                <a:srgbClr val="002060"/>
              </a:buClr>
              <a:buFont typeface="+mj-lt"/>
              <a:buAutoNum type="alphaLcPeriod"/>
            </a:pPr>
            <a:r>
              <a:rPr lang="en-US" sz="2100" dirty="0" smtClean="0">
                <a:solidFill>
                  <a:srgbClr val="002060"/>
                </a:solidFill>
              </a:rPr>
              <a:t>July 1 to June 30</a:t>
            </a:r>
          </a:p>
          <a:p>
            <a:pPr marL="788988" lvl="1" indent="-514350" eaLnBrk="1" hangingPunct="1">
              <a:spcAft>
                <a:spcPts val="600"/>
              </a:spcAft>
              <a:buClr>
                <a:srgbClr val="002060"/>
              </a:buClr>
              <a:buFont typeface="+mj-lt"/>
              <a:buAutoNum type="alphaLcPeriod"/>
            </a:pPr>
            <a:r>
              <a:rPr lang="en-US" sz="2100" dirty="0" smtClean="0">
                <a:solidFill>
                  <a:srgbClr val="002060"/>
                </a:solidFill>
              </a:rPr>
              <a:t>Anniversary of employee date of hire</a:t>
            </a:r>
          </a:p>
          <a:p>
            <a:pPr marL="514350" indent="-514350" eaLnBrk="1" hangingPunct="1">
              <a:spcAft>
                <a:spcPts val="600"/>
              </a:spcAft>
              <a:buClr>
                <a:srgbClr val="002060"/>
              </a:buClr>
              <a:buFont typeface="+mj-lt"/>
              <a:buAutoNum type="arabicPeriod"/>
            </a:pPr>
            <a:r>
              <a:rPr lang="en-US" sz="2600" dirty="0" smtClean="0">
                <a:solidFill>
                  <a:srgbClr val="002060"/>
                </a:solidFill>
              </a:rPr>
              <a:t>Can have different leave years for different groups or different policies.</a:t>
            </a: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20</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432392530"/>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3200" b="1" smtClean="0">
                <a:solidFill>
                  <a:srgbClr val="002060"/>
                </a:solidFill>
              </a:rPr>
              <a:t>Amount of Paid Leave-Prorating Year 1</a:t>
            </a:r>
            <a:endParaRPr lang="en-US" sz="3000" b="1" smtClean="0">
              <a:solidFill>
                <a:srgbClr val="002060"/>
              </a:solidFill>
            </a:endParaRPr>
          </a:p>
        </p:txBody>
      </p:sp>
      <p:sp>
        <p:nvSpPr>
          <p:cNvPr id="313347" name="Content Placeholder 3"/>
          <p:cNvSpPr>
            <a:spLocks noGrp="1"/>
          </p:cNvSpPr>
          <p:nvPr>
            <p:ph sz="quarter" idx="4294967295"/>
          </p:nvPr>
        </p:nvSpPr>
        <p:spPr>
          <a:xfrm>
            <a:off x="338931" y="1508126"/>
            <a:ext cx="8504238" cy="4422775"/>
          </a:xfrm>
        </p:spPr>
        <p:txBody>
          <a:bodyPr/>
          <a:lstStyle/>
          <a:p>
            <a:pPr marL="514350" indent="-514350" eaLnBrk="1" hangingPunct="1">
              <a:spcAft>
                <a:spcPts val="600"/>
              </a:spcAft>
              <a:buClr>
                <a:srgbClr val="002060"/>
              </a:buClr>
              <a:buFont typeface="+mj-lt"/>
              <a:buAutoNum type="arabicPeriod"/>
            </a:pPr>
            <a:r>
              <a:rPr lang="en-US" sz="2600" smtClean="0">
                <a:solidFill>
                  <a:srgbClr val="002060"/>
                </a:solidFill>
              </a:rPr>
              <a:t>If employers are in middle of plan year on July 1, calendar year, employer can prorate the total hours of sick time/PTO provided in the first plan year, but rate sick time/PTO is provided remains at 1 hour for every 30 hours worked.</a:t>
            </a:r>
          </a:p>
          <a:p>
            <a:pPr marL="514350" indent="-514350" eaLnBrk="1" hangingPunct="1">
              <a:spcAft>
                <a:spcPts val="600"/>
              </a:spcAft>
              <a:buClr>
                <a:srgbClr val="002060"/>
              </a:buClr>
              <a:buFont typeface="+mj-lt"/>
              <a:buAutoNum type="arabicPeriod"/>
            </a:pPr>
            <a:r>
              <a:rPr lang="en-US" sz="2600" smtClean="0">
                <a:solidFill>
                  <a:srgbClr val="002060"/>
                </a:solidFill>
              </a:rPr>
              <a:t>Prorated </a:t>
            </a:r>
            <a:r>
              <a:rPr lang="en-US" sz="2600">
                <a:solidFill>
                  <a:srgbClr val="002060"/>
                </a:solidFill>
              </a:rPr>
              <a:t>hours does not apply </a:t>
            </a:r>
            <a:r>
              <a:rPr lang="en-US" sz="2600" smtClean="0">
                <a:solidFill>
                  <a:srgbClr val="002060"/>
                </a:solidFill>
              </a:rPr>
              <a:t>for future years – employees are entitled to one hour for every 30 hours worked up to 40 hours annually, even if hired mid-year.</a:t>
            </a:r>
          </a:p>
          <a:p>
            <a:pPr marL="514350" indent="-514350" eaLnBrk="1" hangingPunct="1">
              <a:spcAft>
                <a:spcPts val="600"/>
              </a:spcAft>
              <a:buClr>
                <a:srgbClr val="002060"/>
              </a:buClr>
              <a:buFont typeface="+mj-lt"/>
              <a:buAutoNum type="arabicPeriod"/>
            </a:pPr>
            <a:endParaRPr lang="en-US" sz="260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21</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3917968127"/>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3200" b="1">
                <a:solidFill>
                  <a:srgbClr val="002060"/>
                </a:solidFill>
              </a:rPr>
              <a:t/>
            </a:r>
            <a:br>
              <a:rPr lang="en-US" sz="3200" b="1">
                <a:solidFill>
                  <a:srgbClr val="002060"/>
                </a:solidFill>
              </a:rPr>
            </a:br>
            <a:r>
              <a:rPr lang="en-US" sz="3200" b="1" smtClean="0">
                <a:solidFill>
                  <a:srgbClr val="002060"/>
                </a:solidFill>
              </a:rPr>
              <a:t>Amount of Paid Leave-Prorating Year 1</a:t>
            </a:r>
            <a:endParaRPr lang="en-US" sz="3000" b="1" smtClean="0">
              <a:solidFill>
                <a:srgbClr val="002060"/>
              </a:solidFill>
            </a:endParaRPr>
          </a:p>
        </p:txBody>
      </p:sp>
      <p:sp>
        <p:nvSpPr>
          <p:cNvPr id="313347" name="Content Placeholder 3"/>
          <p:cNvSpPr>
            <a:spLocks noGrp="1"/>
          </p:cNvSpPr>
          <p:nvPr>
            <p:ph sz="quarter" idx="4294967295"/>
          </p:nvPr>
        </p:nvSpPr>
        <p:spPr>
          <a:xfrm>
            <a:off x="338931" y="1508126"/>
            <a:ext cx="8504238" cy="4422775"/>
          </a:xfrm>
        </p:spPr>
        <p:txBody>
          <a:bodyPr/>
          <a:lstStyle/>
          <a:p>
            <a:pPr marL="0" indent="0" eaLnBrk="1" hangingPunct="1">
              <a:spcAft>
                <a:spcPts val="600"/>
              </a:spcAft>
              <a:buClr>
                <a:srgbClr val="002060"/>
              </a:buClr>
              <a:buNone/>
            </a:pPr>
            <a:r>
              <a:rPr lang="en-US" sz="2200">
                <a:solidFill>
                  <a:srgbClr val="002060"/>
                </a:solidFill>
              </a:rPr>
              <a:t>Example </a:t>
            </a:r>
            <a:r>
              <a:rPr lang="en-US" sz="2200" smtClean="0">
                <a:solidFill>
                  <a:srgbClr val="002060"/>
                </a:solidFill>
              </a:rPr>
              <a:t>of prorating: </a:t>
            </a:r>
            <a:r>
              <a:rPr lang="en-US" sz="2200">
                <a:solidFill>
                  <a:srgbClr val="002060"/>
                </a:solidFill>
              </a:rPr>
              <a:t>Employer A’s selected “year” runs from January 1 through December 31. The employer will have 184 days remaining between the Act’s earned paid sick time effective date (July 1, 2017) and the end of the employer’s selected “year.” Employer A may prorate the amount of earned paid sick time 17 that its employees are entitled to </a:t>
            </a:r>
            <a:r>
              <a:rPr lang="en-US" sz="2200" smtClean="0">
                <a:solidFill>
                  <a:srgbClr val="002060"/>
                </a:solidFill>
              </a:rPr>
              <a:t>accumulate and </a:t>
            </a:r>
            <a:r>
              <a:rPr lang="en-US" sz="2200">
                <a:solidFill>
                  <a:srgbClr val="002060"/>
                </a:solidFill>
              </a:rPr>
              <a:t>use during the partial year at a rate of .504 (184/365 = .504). Assuming that Employer A has 15 or more employees and the smallest increment that the employer’s payroll system uses is one-tenth of an hour, employees of Employer A would be entitled to </a:t>
            </a:r>
            <a:r>
              <a:rPr lang="en-US" sz="2200" smtClean="0">
                <a:solidFill>
                  <a:srgbClr val="002060"/>
                </a:solidFill>
              </a:rPr>
              <a:t>accumulate </a:t>
            </a:r>
            <a:r>
              <a:rPr lang="en-US" sz="2200">
                <a:solidFill>
                  <a:srgbClr val="002060"/>
                </a:solidFill>
              </a:rPr>
              <a:t>and use at least 20.2 hours of earned paid sick time (.504 x 40 hours, rounded up to nearest tenth of an hour) in the 184 days following July 1, 2017 (the remainder of the employer’s “year”)</a:t>
            </a: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22</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1104343392"/>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3200" b="1" smtClean="0">
                <a:solidFill>
                  <a:srgbClr val="002060"/>
                </a:solidFill>
              </a:rPr>
              <a:t/>
            </a:r>
            <a:br>
              <a:rPr lang="en-US" sz="3200" b="1" smtClean="0">
                <a:solidFill>
                  <a:srgbClr val="002060"/>
                </a:solidFill>
              </a:rPr>
            </a:br>
            <a:r>
              <a:rPr lang="en-US" sz="3200" b="1" smtClean="0">
                <a:solidFill>
                  <a:srgbClr val="002060"/>
                </a:solidFill>
              </a:rPr>
              <a:t>Waiting Period</a:t>
            </a:r>
            <a:endParaRPr lang="en-US" sz="3000" b="1" smtClean="0">
              <a:solidFill>
                <a:srgbClr val="002060"/>
              </a:solidFill>
            </a:endParaRPr>
          </a:p>
        </p:txBody>
      </p:sp>
      <p:sp>
        <p:nvSpPr>
          <p:cNvPr id="313347" name="Content Placeholder 3"/>
          <p:cNvSpPr>
            <a:spLocks noGrp="1"/>
          </p:cNvSpPr>
          <p:nvPr>
            <p:ph sz="quarter" idx="4294967295"/>
          </p:nvPr>
        </p:nvSpPr>
        <p:spPr>
          <a:xfrm>
            <a:off x="338931" y="1508126"/>
            <a:ext cx="8504238" cy="4422775"/>
          </a:xfrm>
        </p:spPr>
        <p:txBody>
          <a:bodyPr/>
          <a:lstStyle/>
          <a:p>
            <a:pPr marL="514350" indent="-514350" eaLnBrk="1" hangingPunct="1">
              <a:spcAft>
                <a:spcPts val="600"/>
              </a:spcAft>
              <a:buClr>
                <a:srgbClr val="002060"/>
              </a:buClr>
              <a:buFont typeface="+mj-lt"/>
              <a:buAutoNum type="arabicPeriod"/>
            </a:pPr>
            <a:r>
              <a:rPr lang="en-US" sz="3200" smtClean="0">
                <a:solidFill>
                  <a:srgbClr val="002060"/>
                </a:solidFill>
              </a:rPr>
              <a:t>Employees begin accumulating sick time/PTO from the date of hire.</a:t>
            </a:r>
          </a:p>
          <a:p>
            <a:pPr marL="514350" indent="-514350" eaLnBrk="1" hangingPunct="1">
              <a:spcAft>
                <a:spcPts val="600"/>
              </a:spcAft>
              <a:buClr>
                <a:srgbClr val="002060"/>
              </a:buClr>
              <a:buFont typeface="+mj-lt"/>
              <a:buAutoNum type="arabicPeriod"/>
            </a:pPr>
            <a:r>
              <a:rPr lang="en-US" sz="3200" smtClean="0">
                <a:solidFill>
                  <a:srgbClr val="002060"/>
                </a:solidFill>
              </a:rPr>
              <a:t>Employers can require employees hired after July 1 to be employed for 90 days prior to using sick time/PTO.</a:t>
            </a:r>
          </a:p>
          <a:p>
            <a:pPr marL="514350" indent="-514350" eaLnBrk="1" hangingPunct="1">
              <a:spcAft>
                <a:spcPts val="600"/>
              </a:spcAft>
              <a:buClr>
                <a:srgbClr val="002060"/>
              </a:buClr>
              <a:buFont typeface="+mj-lt"/>
              <a:buAutoNum type="arabicPeriod"/>
            </a:pPr>
            <a:r>
              <a:rPr lang="en-US" sz="3200" smtClean="0">
                <a:solidFill>
                  <a:srgbClr val="002060"/>
                </a:solidFill>
              </a:rPr>
              <a:t>90 day waiting period cannot be applied to current employees.</a:t>
            </a: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23</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1442352576"/>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3200" b="1" dirty="0" smtClean="0">
                <a:solidFill>
                  <a:srgbClr val="002060"/>
                </a:solidFill>
              </a:rPr>
              <a:t/>
            </a:r>
            <a:br>
              <a:rPr lang="en-US" sz="3200" b="1" dirty="0" smtClean="0">
                <a:solidFill>
                  <a:srgbClr val="002060"/>
                </a:solidFill>
              </a:rPr>
            </a:br>
            <a:r>
              <a:rPr lang="en-US" sz="3200" b="1" dirty="0" smtClean="0">
                <a:solidFill>
                  <a:srgbClr val="002060"/>
                </a:solidFill>
              </a:rPr>
              <a:t>Caps and Roll Over</a:t>
            </a:r>
            <a:endParaRPr lang="en-US" sz="3000" b="1" dirty="0" smtClean="0">
              <a:solidFill>
                <a:srgbClr val="002060"/>
              </a:solidFill>
            </a:endParaRPr>
          </a:p>
        </p:txBody>
      </p:sp>
      <p:sp>
        <p:nvSpPr>
          <p:cNvPr id="313347" name="Content Placeholder 3"/>
          <p:cNvSpPr>
            <a:spLocks noGrp="1"/>
          </p:cNvSpPr>
          <p:nvPr>
            <p:ph sz="quarter" idx="4294967295"/>
          </p:nvPr>
        </p:nvSpPr>
        <p:spPr>
          <a:xfrm>
            <a:off x="338931" y="1508126"/>
            <a:ext cx="8504238" cy="4422775"/>
          </a:xfrm>
        </p:spPr>
        <p:txBody>
          <a:bodyPr/>
          <a:lstStyle/>
          <a:p>
            <a:pPr marL="457200" indent="-457200" eaLnBrk="1" hangingPunct="1">
              <a:spcAft>
                <a:spcPts val="600"/>
              </a:spcAft>
              <a:buClr>
                <a:srgbClr val="002060"/>
              </a:buClr>
              <a:buFont typeface="+mj-lt"/>
              <a:buAutoNum type="arabicPeriod"/>
            </a:pPr>
            <a:r>
              <a:rPr lang="en-US" sz="2800" dirty="0" smtClean="0">
                <a:solidFill>
                  <a:srgbClr val="002060"/>
                </a:solidFill>
              </a:rPr>
              <a:t>Sick time/PTO rolls over year to year, subject to the usage cap of 40 hours (24 for employers of 14 or fewer employees) if implemented by employer.</a:t>
            </a:r>
          </a:p>
          <a:p>
            <a:pPr marL="457200" indent="-457200" eaLnBrk="1" hangingPunct="1">
              <a:spcAft>
                <a:spcPts val="600"/>
              </a:spcAft>
              <a:buClr>
                <a:srgbClr val="002060"/>
              </a:buClr>
              <a:buFont typeface="+mj-lt"/>
              <a:buAutoNum type="arabicPeriod"/>
            </a:pPr>
            <a:r>
              <a:rPr lang="en-US" sz="2800" dirty="0" smtClean="0">
                <a:solidFill>
                  <a:srgbClr val="002060"/>
                </a:solidFill>
              </a:rPr>
              <a:t>Proposed regulations do not require rollover if employer front loads hours at beginning of year.</a:t>
            </a: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24</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3052847500"/>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3200" b="1" smtClean="0">
                <a:solidFill>
                  <a:srgbClr val="002060"/>
                </a:solidFill>
              </a:rPr>
              <a:t/>
            </a:r>
            <a:br>
              <a:rPr lang="en-US" sz="3200" b="1" smtClean="0">
                <a:solidFill>
                  <a:srgbClr val="002060"/>
                </a:solidFill>
              </a:rPr>
            </a:br>
            <a:r>
              <a:rPr lang="en-US" sz="3200" b="1" smtClean="0">
                <a:solidFill>
                  <a:srgbClr val="002060"/>
                </a:solidFill>
              </a:rPr>
              <a:t>Caps and Roll Over</a:t>
            </a:r>
            <a:endParaRPr lang="en-US" sz="3000" b="1" smtClean="0">
              <a:solidFill>
                <a:srgbClr val="002060"/>
              </a:solidFill>
            </a:endParaRPr>
          </a:p>
        </p:txBody>
      </p:sp>
      <p:sp>
        <p:nvSpPr>
          <p:cNvPr id="313347" name="Content Placeholder 3"/>
          <p:cNvSpPr>
            <a:spLocks noGrp="1"/>
          </p:cNvSpPr>
          <p:nvPr>
            <p:ph sz="quarter" idx="4294967295"/>
          </p:nvPr>
        </p:nvSpPr>
        <p:spPr>
          <a:xfrm>
            <a:off x="338931" y="1508126"/>
            <a:ext cx="8504238" cy="4422775"/>
          </a:xfrm>
        </p:spPr>
        <p:txBody>
          <a:bodyPr/>
          <a:lstStyle/>
          <a:p>
            <a:pPr marL="514350" indent="-514350" eaLnBrk="1" hangingPunct="1">
              <a:spcAft>
                <a:spcPts val="600"/>
              </a:spcAft>
              <a:buClr>
                <a:srgbClr val="002060"/>
              </a:buClr>
              <a:buFont typeface="+mj-lt"/>
              <a:buAutoNum type="arabicPeriod" startAt="3"/>
            </a:pPr>
            <a:r>
              <a:rPr lang="en-US" sz="3200" dirty="0" smtClean="0">
                <a:solidFill>
                  <a:srgbClr val="002060"/>
                </a:solidFill>
              </a:rPr>
              <a:t>Proposed regulations would allow employers to cap roll over to 40 hours per year (24 for small employer) and eliminate anything over 40 (24) hours.</a:t>
            </a:r>
          </a:p>
          <a:p>
            <a:pPr marL="457200" indent="-457200" eaLnBrk="1" hangingPunct="1">
              <a:spcAft>
                <a:spcPts val="600"/>
              </a:spcAft>
              <a:buClr>
                <a:srgbClr val="002060"/>
              </a:buClr>
              <a:buFont typeface="+mj-lt"/>
              <a:buAutoNum type="arabicPeriod" startAt="3"/>
            </a:pPr>
            <a:r>
              <a:rPr lang="en-US" sz="3200" dirty="0" smtClean="0">
                <a:solidFill>
                  <a:srgbClr val="002060"/>
                </a:solidFill>
              </a:rPr>
              <a:t>Even with hours rolled over, employee entitled to additional hours for the next year.</a:t>
            </a:r>
          </a:p>
          <a:p>
            <a:pPr marL="731838" lvl="1" indent="-457200" eaLnBrk="1" hangingPunct="1">
              <a:spcAft>
                <a:spcPts val="600"/>
              </a:spcAft>
              <a:buClr>
                <a:srgbClr val="002060"/>
              </a:buClr>
              <a:buFont typeface="+mj-lt"/>
              <a:buAutoNum type="alphaLcPeriod"/>
            </a:pPr>
            <a:r>
              <a:rPr lang="en-US" dirty="0" smtClean="0">
                <a:solidFill>
                  <a:srgbClr val="002060"/>
                </a:solidFill>
              </a:rPr>
              <a:t>Employee may have 40 hours in year 1, use 0, roll over 40, get another 40 in year 2 for total of 80 hours.  Employer may still limit to use to 40 hours and roll over 40.</a:t>
            </a: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25</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1193207329"/>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3200" b="1" smtClean="0">
                <a:solidFill>
                  <a:srgbClr val="002060"/>
                </a:solidFill>
              </a:rPr>
              <a:t/>
            </a:r>
            <a:br>
              <a:rPr lang="en-US" sz="3200" b="1" smtClean="0">
                <a:solidFill>
                  <a:srgbClr val="002060"/>
                </a:solidFill>
              </a:rPr>
            </a:br>
            <a:r>
              <a:rPr lang="en-US" sz="3200" b="1" smtClean="0">
                <a:solidFill>
                  <a:srgbClr val="002060"/>
                </a:solidFill>
              </a:rPr>
              <a:t>Caps and Roll Over</a:t>
            </a:r>
            <a:endParaRPr lang="en-US" sz="3000" b="1" smtClean="0">
              <a:solidFill>
                <a:srgbClr val="002060"/>
              </a:solidFill>
            </a:endParaRPr>
          </a:p>
        </p:txBody>
      </p:sp>
      <p:sp>
        <p:nvSpPr>
          <p:cNvPr id="313347" name="Content Placeholder 3"/>
          <p:cNvSpPr>
            <a:spLocks noGrp="1"/>
          </p:cNvSpPr>
          <p:nvPr>
            <p:ph sz="quarter" idx="4294967295"/>
          </p:nvPr>
        </p:nvSpPr>
        <p:spPr>
          <a:xfrm>
            <a:off x="338931" y="1508126"/>
            <a:ext cx="8504238" cy="4422775"/>
          </a:xfrm>
        </p:spPr>
        <p:txBody>
          <a:bodyPr/>
          <a:lstStyle/>
          <a:p>
            <a:pPr marL="514350" indent="-514350" eaLnBrk="1" hangingPunct="1">
              <a:spcAft>
                <a:spcPts val="600"/>
              </a:spcAft>
              <a:buClr>
                <a:srgbClr val="002060"/>
              </a:buClr>
              <a:buFont typeface="+mj-lt"/>
              <a:buAutoNum type="arabicPeriod" startAt="5"/>
            </a:pPr>
            <a:r>
              <a:rPr lang="en-US" sz="2800" dirty="0" smtClean="0">
                <a:solidFill>
                  <a:srgbClr val="002060"/>
                </a:solidFill>
              </a:rPr>
              <a:t>Reason to allow roll over, even though employer can limit the total hours used by employee to 40 (24 for employer under 14 employees), is so that employee has time to use in first half of year before they would otherwise be awarded the time.</a:t>
            </a:r>
          </a:p>
          <a:p>
            <a:pPr marL="514350" indent="-514350" eaLnBrk="1" hangingPunct="1">
              <a:spcAft>
                <a:spcPts val="600"/>
              </a:spcAft>
              <a:buClr>
                <a:srgbClr val="002060"/>
              </a:buClr>
              <a:buFont typeface="+mj-lt"/>
              <a:buAutoNum type="arabicPeriod" startAt="5"/>
            </a:pPr>
            <a:r>
              <a:rPr lang="en-US" sz="2800" dirty="0" smtClean="0">
                <a:solidFill>
                  <a:srgbClr val="002060"/>
                </a:solidFill>
              </a:rPr>
              <a:t>If hours did not roll over and employer provided 1 hour for every 30 hours worked, employee would not have sick time to use in first few months of new plan year.</a:t>
            </a: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26</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1621531760"/>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3200" b="1" smtClean="0">
                <a:solidFill>
                  <a:srgbClr val="002060"/>
                </a:solidFill>
              </a:rPr>
              <a:t/>
            </a:r>
            <a:br>
              <a:rPr lang="en-US" sz="3200" b="1" smtClean="0">
                <a:solidFill>
                  <a:srgbClr val="002060"/>
                </a:solidFill>
              </a:rPr>
            </a:br>
            <a:r>
              <a:rPr lang="en-US" sz="3200" b="1" smtClean="0">
                <a:solidFill>
                  <a:srgbClr val="002060"/>
                </a:solidFill>
              </a:rPr>
              <a:t>Rate of Pay for Used Sick Time/PTO</a:t>
            </a:r>
            <a:endParaRPr lang="en-US" sz="3000" b="1" smtClean="0">
              <a:solidFill>
                <a:srgbClr val="002060"/>
              </a:solidFill>
            </a:endParaRPr>
          </a:p>
        </p:txBody>
      </p:sp>
      <p:sp>
        <p:nvSpPr>
          <p:cNvPr id="313347" name="Content Placeholder 3"/>
          <p:cNvSpPr>
            <a:spLocks noGrp="1"/>
          </p:cNvSpPr>
          <p:nvPr>
            <p:ph sz="quarter" idx="4294967295"/>
          </p:nvPr>
        </p:nvSpPr>
        <p:spPr>
          <a:xfrm>
            <a:off x="338931" y="1508126"/>
            <a:ext cx="8504238" cy="4422775"/>
          </a:xfrm>
        </p:spPr>
        <p:txBody>
          <a:bodyPr/>
          <a:lstStyle/>
          <a:p>
            <a:pPr marL="514350" indent="-514350" eaLnBrk="1" hangingPunct="1">
              <a:spcAft>
                <a:spcPts val="600"/>
              </a:spcAft>
              <a:buClr>
                <a:srgbClr val="002060"/>
              </a:buClr>
              <a:buFont typeface="+mj-lt"/>
              <a:buAutoNum type="arabicPeriod"/>
            </a:pPr>
            <a:r>
              <a:rPr lang="en-US" sz="2600" smtClean="0">
                <a:solidFill>
                  <a:srgbClr val="002060"/>
                </a:solidFill>
              </a:rPr>
              <a:t>Sick Time/PTO is to be paid at the same hourly rate that the employee would have earned had they been working.</a:t>
            </a:r>
          </a:p>
          <a:p>
            <a:pPr marL="514350" indent="-514350" eaLnBrk="1" hangingPunct="1">
              <a:spcAft>
                <a:spcPts val="600"/>
              </a:spcAft>
              <a:buClr>
                <a:srgbClr val="002060"/>
              </a:buClr>
              <a:buFont typeface="+mj-lt"/>
              <a:buAutoNum type="arabicPeriod"/>
            </a:pPr>
            <a:r>
              <a:rPr lang="en-US" sz="2600" smtClean="0">
                <a:solidFill>
                  <a:srgbClr val="002060"/>
                </a:solidFill>
              </a:rPr>
              <a:t>Proposed regulations set out guidance on determining “same hourly rate.”  Proposed regulations are subject to change.</a:t>
            </a:r>
          </a:p>
          <a:p>
            <a:pPr marL="514350" indent="-514350" eaLnBrk="1" hangingPunct="1">
              <a:spcAft>
                <a:spcPts val="600"/>
              </a:spcAft>
              <a:buClr>
                <a:srgbClr val="002060"/>
              </a:buClr>
              <a:buFont typeface="+mj-lt"/>
              <a:buAutoNum type="arabicPeriod"/>
            </a:pPr>
            <a:r>
              <a:rPr lang="en-US" sz="2600" smtClean="0">
                <a:solidFill>
                  <a:srgbClr val="002060"/>
                </a:solidFill>
              </a:rPr>
              <a:t>For hourly workers paid at one hour, the same hourly rate is their regular hourly rate, but no less than minimum wage.</a:t>
            </a: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27</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1243984546"/>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3200" b="1" smtClean="0">
                <a:solidFill>
                  <a:srgbClr val="002060"/>
                </a:solidFill>
              </a:rPr>
              <a:t/>
            </a:r>
            <a:br>
              <a:rPr lang="en-US" sz="3200" b="1" smtClean="0">
                <a:solidFill>
                  <a:srgbClr val="002060"/>
                </a:solidFill>
              </a:rPr>
            </a:br>
            <a:r>
              <a:rPr lang="en-US" sz="3200" b="1" smtClean="0">
                <a:solidFill>
                  <a:srgbClr val="002060"/>
                </a:solidFill>
              </a:rPr>
              <a:t>Rate of Pay for Used Sick Time/PTO</a:t>
            </a:r>
            <a:endParaRPr lang="en-US" sz="3000" b="1" smtClean="0">
              <a:solidFill>
                <a:srgbClr val="002060"/>
              </a:solidFill>
            </a:endParaRPr>
          </a:p>
        </p:txBody>
      </p:sp>
      <p:sp>
        <p:nvSpPr>
          <p:cNvPr id="313347" name="Content Placeholder 3"/>
          <p:cNvSpPr>
            <a:spLocks noGrp="1"/>
          </p:cNvSpPr>
          <p:nvPr>
            <p:ph sz="quarter" idx="4294967295"/>
          </p:nvPr>
        </p:nvSpPr>
        <p:spPr>
          <a:xfrm>
            <a:off x="338931" y="1508126"/>
            <a:ext cx="8504238" cy="4422775"/>
          </a:xfrm>
        </p:spPr>
        <p:txBody>
          <a:bodyPr/>
          <a:lstStyle/>
          <a:p>
            <a:pPr marL="514350" indent="-514350" eaLnBrk="1" hangingPunct="1">
              <a:spcAft>
                <a:spcPts val="600"/>
              </a:spcAft>
              <a:buClr>
                <a:srgbClr val="002060"/>
              </a:buClr>
              <a:buFont typeface="+mj-lt"/>
              <a:buAutoNum type="arabicPeriod" startAt="4"/>
            </a:pPr>
            <a:r>
              <a:rPr lang="en-US" sz="2400" smtClean="0">
                <a:solidFill>
                  <a:srgbClr val="002060"/>
                </a:solidFill>
              </a:rPr>
              <a:t>For hourly workers paid at more than one hourly rate, “same hourly rate”  is determined in the following order of priority (and no less than MW):</a:t>
            </a:r>
          </a:p>
          <a:p>
            <a:pPr marL="788988" lvl="1" indent="-514350" eaLnBrk="1" hangingPunct="1">
              <a:spcAft>
                <a:spcPts val="600"/>
              </a:spcAft>
              <a:buClr>
                <a:srgbClr val="002060"/>
              </a:buClr>
              <a:buFont typeface="+mj-lt"/>
              <a:buAutoNum type="alphaLcPeriod"/>
            </a:pPr>
            <a:r>
              <a:rPr lang="en-US" sz="2100" smtClean="0">
                <a:solidFill>
                  <a:srgbClr val="002060"/>
                </a:solidFill>
              </a:rPr>
              <a:t>The hourly rate that the employee would have earned during the hours used as sick time (if known);</a:t>
            </a:r>
          </a:p>
          <a:p>
            <a:pPr marL="788988" lvl="1" indent="-514350" eaLnBrk="1" hangingPunct="1">
              <a:spcAft>
                <a:spcPts val="600"/>
              </a:spcAft>
              <a:buClr>
                <a:srgbClr val="002060"/>
              </a:buClr>
              <a:buFont typeface="+mj-lt"/>
              <a:buAutoNum type="alphaLcPeriod"/>
            </a:pPr>
            <a:r>
              <a:rPr lang="en-US" sz="2100" smtClean="0">
                <a:solidFill>
                  <a:srgbClr val="002060"/>
                </a:solidFill>
              </a:rPr>
              <a:t>The weighted average of all hourly rates of pay the previous pay period.</a:t>
            </a:r>
          </a:p>
          <a:p>
            <a:pPr marL="514350" indent="-514350" eaLnBrk="1" hangingPunct="1">
              <a:spcAft>
                <a:spcPts val="600"/>
              </a:spcAft>
              <a:buClr>
                <a:srgbClr val="002060"/>
              </a:buClr>
              <a:buFont typeface="+mj-lt"/>
              <a:buAutoNum type="arabicPeriod" startAt="4"/>
            </a:pPr>
            <a:r>
              <a:rPr lang="en-US" sz="2600" smtClean="0">
                <a:solidFill>
                  <a:srgbClr val="002060"/>
                </a:solidFill>
              </a:rPr>
              <a:t>Employers working Federal Davis-Bacon or Related Acts prevailing wage projects may be required to pay prevailing wage for sick time used by employee who would otherwise be working on Federal project. </a:t>
            </a: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28</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825494382"/>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3200" b="1" smtClean="0">
                <a:solidFill>
                  <a:srgbClr val="002060"/>
                </a:solidFill>
              </a:rPr>
              <a:t/>
            </a:r>
            <a:br>
              <a:rPr lang="en-US" sz="3200" b="1" smtClean="0">
                <a:solidFill>
                  <a:srgbClr val="002060"/>
                </a:solidFill>
              </a:rPr>
            </a:br>
            <a:r>
              <a:rPr lang="en-US" sz="3200" b="1" smtClean="0">
                <a:solidFill>
                  <a:srgbClr val="002060"/>
                </a:solidFill>
              </a:rPr>
              <a:t>Rate of Pay for Used Sick Time/PTO</a:t>
            </a:r>
            <a:endParaRPr lang="en-US" sz="3000" b="1" smtClean="0">
              <a:solidFill>
                <a:srgbClr val="002060"/>
              </a:solidFill>
            </a:endParaRPr>
          </a:p>
        </p:txBody>
      </p:sp>
      <p:sp>
        <p:nvSpPr>
          <p:cNvPr id="313347" name="Content Placeholder 3"/>
          <p:cNvSpPr>
            <a:spLocks noGrp="1"/>
          </p:cNvSpPr>
          <p:nvPr>
            <p:ph sz="quarter" idx="4294967295"/>
          </p:nvPr>
        </p:nvSpPr>
        <p:spPr>
          <a:xfrm>
            <a:off x="338931" y="1508126"/>
            <a:ext cx="8504238" cy="4422775"/>
          </a:xfrm>
        </p:spPr>
        <p:txBody>
          <a:bodyPr/>
          <a:lstStyle/>
          <a:p>
            <a:pPr marL="514350" indent="-514350" eaLnBrk="1" hangingPunct="1">
              <a:spcAft>
                <a:spcPts val="600"/>
              </a:spcAft>
              <a:buClr>
                <a:srgbClr val="002060"/>
              </a:buClr>
              <a:buFont typeface="+mj-lt"/>
              <a:buAutoNum type="arabicPeriod" startAt="6"/>
            </a:pPr>
            <a:r>
              <a:rPr lang="en-US" sz="2400" smtClean="0">
                <a:solidFill>
                  <a:srgbClr val="002060"/>
                </a:solidFill>
              </a:rPr>
              <a:t>For salaried employees, the “same hourly rate” is determined in the following order of priority (but no less than minimum wage):</a:t>
            </a:r>
          </a:p>
          <a:p>
            <a:pPr marL="788988" lvl="1" indent="-514350" eaLnBrk="1" hangingPunct="1">
              <a:spcAft>
                <a:spcPts val="600"/>
              </a:spcAft>
              <a:buClr>
                <a:srgbClr val="002060"/>
              </a:buClr>
              <a:buFont typeface="+mj-lt"/>
              <a:buAutoNum type="alphaLcPeriod"/>
            </a:pPr>
            <a:r>
              <a:rPr lang="en-US" sz="2000">
                <a:solidFill>
                  <a:srgbClr val="002060"/>
                </a:solidFill>
              </a:rPr>
              <a:t>The wages an employee earns during each pay period covered by the salary divided by the number of hours agreed to be worked during each pay period, if the number of hours to be worked during each pay period was previously </a:t>
            </a:r>
            <a:r>
              <a:rPr lang="en-US" sz="2000" smtClean="0">
                <a:solidFill>
                  <a:srgbClr val="002060"/>
                </a:solidFill>
              </a:rPr>
              <a:t>established;</a:t>
            </a:r>
          </a:p>
          <a:p>
            <a:pPr marL="788988" lvl="1" indent="-514350" eaLnBrk="1" hangingPunct="1">
              <a:spcAft>
                <a:spcPts val="600"/>
              </a:spcAft>
              <a:buClr>
                <a:srgbClr val="002060"/>
              </a:buClr>
              <a:buFont typeface="+mj-lt"/>
              <a:buAutoNum type="alphaLcPeriod"/>
            </a:pPr>
            <a:r>
              <a:rPr lang="en-US" sz="2000" smtClean="0">
                <a:solidFill>
                  <a:srgbClr val="002060"/>
                </a:solidFill>
              </a:rPr>
              <a:t>The wages an employee earns during each workweek divided by 40.</a:t>
            </a:r>
          </a:p>
          <a:p>
            <a:pPr marL="788988" lvl="1" indent="-514350" eaLnBrk="1" hangingPunct="1">
              <a:spcAft>
                <a:spcPts val="600"/>
              </a:spcAft>
              <a:buClr>
                <a:srgbClr val="002060"/>
              </a:buClr>
              <a:buFont typeface="+mj-lt"/>
              <a:buAutoNum type="alphaLcPeriod"/>
            </a:pPr>
            <a:r>
              <a:rPr lang="en-US" sz="2000" smtClean="0">
                <a:solidFill>
                  <a:srgbClr val="002060"/>
                </a:solidFill>
              </a:rPr>
              <a:t>If paid full salary in weeks in which sick time is used, no additional pay is required.</a:t>
            </a:r>
            <a:endParaRPr lang="en-US" sz="2100" smtClean="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29</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202881537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2800" b="1" smtClean="0">
                <a:solidFill>
                  <a:srgbClr val="002060"/>
                </a:solidFill>
              </a:rPr>
              <a:t>Why/How Was Prop 206 Passed in Arizona</a:t>
            </a:r>
          </a:p>
        </p:txBody>
      </p:sp>
      <p:sp>
        <p:nvSpPr>
          <p:cNvPr id="313347" name="Content Placeholder 3"/>
          <p:cNvSpPr>
            <a:spLocks noGrp="1"/>
          </p:cNvSpPr>
          <p:nvPr>
            <p:ph sz="quarter" idx="4294967295"/>
          </p:nvPr>
        </p:nvSpPr>
        <p:spPr>
          <a:xfrm>
            <a:off x="301625" y="1676399"/>
            <a:ext cx="8504238" cy="4422775"/>
          </a:xfrm>
        </p:spPr>
        <p:txBody>
          <a:bodyPr/>
          <a:lstStyle/>
          <a:p>
            <a:pPr marL="457200" indent="-457200" eaLnBrk="1" hangingPunct="1">
              <a:spcAft>
                <a:spcPts val="600"/>
              </a:spcAft>
              <a:buClr>
                <a:srgbClr val="002060"/>
              </a:buClr>
              <a:buFont typeface="+mj-lt"/>
              <a:buAutoNum type="arabicPeriod" startAt="3"/>
            </a:pPr>
            <a:r>
              <a:rPr lang="en-US" sz="2400" smtClean="0">
                <a:solidFill>
                  <a:srgbClr val="002060"/>
                </a:solidFill>
              </a:rPr>
              <a:t>Because of the protection of Voter Protection Act, Arizona is attractive to outside interests using Arizona to test new themes or laws and pass laws by voter imitative that cannot then be fixed or changed by legislature.</a:t>
            </a:r>
          </a:p>
          <a:p>
            <a:pPr marL="457200" indent="-457200" eaLnBrk="1" hangingPunct="1">
              <a:spcAft>
                <a:spcPts val="600"/>
              </a:spcAft>
              <a:buClr>
                <a:srgbClr val="002060"/>
              </a:buClr>
              <a:buFont typeface="+mj-lt"/>
              <a:buAutoNum type="arabicPeriod" startAt="3"/>
            </a:pPr>
            <a:r>
              <a:rPr lang="en-US" sz="2400" smtClean="0">
                <a:solidFill>
                  <a:srgbClr val="002060"/>
                </a:solidFill>
              </a:rPr>
              <a:t>Places burden on Arizona voters to understand all the consequences and implications of voter measures because they cannot be fixed by the legislature once voted in.</a:t>
            </a:r>
          </a:p>
          <a:p>
            <a:pPr marL="457200" indent="-457200" eaLnBrk="1" hangingPunct="1">
              <a:spcAft>
                <a:spcPts val="600"/>
              </a:spcAft>
              <a:buClr>
                <a:srgbClr val="002060"/>
              </a:buClr>
              <a:buAutoNum type="arabicPeriod" startAt="3"/>
            </a:pPr>
            <a:endParaRPr lang="en-US" sz="2400" smtClean="0">
              <a:solidFill>
                <a:srgbClr val="002060"/>
              </a:solidFill>
            </a:endParaRPr>
          </a:p>
          <a:p>
            <a:pPr marL="731838" lvl="1" indent="-457200" eaLnBrk="1" hangingPunct="1">
              <a:spcAft>
                <a:spcPts val="600"/>
              </a:spcAft>
              <a:buClr>
                <a:srgbClr val="002060"/>
              </a:buClr>
              <a:buFont typeface="+mj-lt"/>
              <a:buAutoNum type="alphaLcPeriod"/>
            </a:pPr>
            <a:endParaRPr lang="en-US" sz="1900">
              <a:solidFill>
                <a:srgbClr val="002060"/>
              </a:solidFill>
            </a:endParaRPr>
          </a:p>
          <a:p>
            <a:pPr marL="457200" indent="-457200" eaLnBrk="1" hangingPunct="1">
              <a:spcAft>
                <a:spcPts val="600"/>
              </a:spcAft>
              <a:buClr>
                <a:srgbClr val="002060"/>
              </a:buClr>
              <a:buAutoNum type="arabicPeriod" startAt="2"/>
            </a:pPr>
            <a:endParaRPr lang="en-US" sz="2400" smtClean="0">
              <a:solidFill>
                <a:srgbClr val="002060"/>
              </a:solidFill>
            </a:endParaRPr>
          </a:p>
          <a:p>
            <a:pPr marL="457200" indent="-457200" eaLnBrk="1" hangingPunct="1">
              <a:spcAft>
                <a:spcPts val="600"/>
              </a:spcAft>
              <a:buClr>
                <a:srgbClr val="002060"/>
              </a:buClr>
              <a:buAutoNum type="arabicPeriod" startAt="2"/>
            </a:pPr>
            <a:endParaRPr lang="en-US" sz="2400" smtClean="0">
              <a:solidFill>
                <a:srgbClr val="002060"/>
              </a:solidFill>
            </a:endParaRPr>
          </a:p>
          <a:p>
            <a:pPr marL="457200" indent="-457200" eaLnBrk="1" hangingPunct="1">
              <a:spcAft>
                <a:spcPts val="600"/>
              </a:spcAft>
              <a:buClr>
                <a:srgbClr val="002060"/>
              </a:buClr>
              <a:buAutoNum type="arabicPeriod" startAt="2"/>
            </a:pPr>
            <a:endParaRPr lang="en-US" sz="2400" smtClean="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3</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10" name="TextBox 9"/>
          <p:cNvSpPr txBox="1"/>
          <p:nvPr/>
        </p:nvSpPr>
        <p:spPr>
          <a:xfrm>
            <a:off x="228600" y="6396335"/>
            <a:ext cx="69342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solidFill>
                <a:srgbClr val="C00000"/>
              </a:solidFill>
            </a:endParaRPr>
          </a:p>
        </p:txBody>
      </p:sp>
    </p:spTree>
    <p:extLst>
      <p:ext uri="{BB962C8B-B14F-4D97-AF65-F5344CB8AC3E}">
        <p14:creationId xmlns:p14="http://schemas.microsoft.com/office/powerpoint/2010/main" val="2464468542"/>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3200" b="1" smtClean="0">
                <a:solidFill>
                  <a:srgbClr val="002060"/>
                </a:solidFill>
              </a:rPr>
              <a:t/>
            </a:r>
            <a:br>
              <a:rPr lang="en-US" sz="3200" b="1" smtClean="0">
                <a:solidFill>
                  <a:srgbClr val="002060"/>
                </a:solidFill>
              </a:rPr>
            </a:br>
            <a:r>
              <a:rPr lang="en-US" sz="3200" b="1" smtClean="0">
                <a:solidFill>
                  <a:srgbClr val="002060"/>
                </a:solidFill>
              </a:rPr>
              <a:t>Rate of Pay for Used Sick Time/PTO</a:t>
            </a:r>
            <a:endParaRPr lang="en-US" sz="3000" b="1" smtClean="0">
              <a:solidFill>
                <a:srgbClr val="002060"/>
              </a:solidFill>
            </a:endParaRPr>
          </a:p>
        </p:txBody>
      </p:sp>
      <p:sp>
        <p:nvSpPr>
          <p:cNvPr id="313347" name="Content Placeholder 3"/>
          <p:cNvSpPr>
            <a:spLocks noGrp="1"/>
          </p:cNvSpPr>
          <p:nvPr>
            <p:ph sz="quarter" idx="4294967295"/>
          </p:nvPr>
        </p:nvSpPr>
        <p:spPr>
          <a:xfrm>
            <a:off x="338931" y="1508126"/>
            <a:ext cx="8504238" cy="4422775"/>
          </a:xfrm>
        </p:spPr>
        <p:txBody>
          <a:bodyPr/>
          <a:lstStyle/>
          <a:p>
            <a:pPr marL="514350" indent="-514350" eaLnBrk="1" hangingPunct="1">
              <a:spcAft>
                <a:spcPts val="600"/>
              </a:spcAft>
              <a:buClr>
                <a:srgbClr val="002060"/>
              </a:buClr>
              <a:buFont typeface="+mj-lt"/>
              <a:buAutoNum type="arabicPeriod" startAt="7"/>
            </a:pPr>
            <a:r>
              <a:rPr lang="en-US" sz="2400" dirty="0" smtClean="0">
                <a:solidFill>
                  <a:srgbClr val="002060"/>
                </a:solidFill>
              </a:rPr>
              <a:t>Employees paid commission, piece rate, or fee-for-service, the ”same hourly rate” is determined in the following order of priority (but no less than minimum wage):</a:t>
            </a:r>
          </a:p>
          <a:p>
            <a:pPr marL="788988" lvl="1" indent="-514350" eaLnBrk="1" hangingPunct="1">
              <a:spcAft>
                <a:spcPts val="600"/>
              </a:spcAft>
              <a:buClr>
                <a:srgbClr val="002060"/>
              </a:buClr>
              <a:buFont typeface="+mj-lt"/>
              <a:buAutoNum type="alphaLcPeriod"/>
            </a:pPr>
            <a:r>
              <a:rPr lang="en-US" sz="1800" dirty="0" smtClean="0">
                <a:solidFill>
                  <a:srgbClr val="002060"/>
                </a:solidFill>
              </a:rPr>
              <a:t>The hourly rate previously agreed upon by the employer and employee;</a:t>
            </a:r>
          </a:p>
          <a:p>
            <a:pPr marL="788988" lvl="1" indent="-514350" eaLnBrk="1" hangingPunct="1">
              <a:spcAft>
                <a:spcPts val="600"/>
              </a:spcAft>
              <a:buClr>
                <a:srgbClr val="002060"/>
              </a:buClr>
              <a:buFont typeface="+mj-lt"/>
              <a:buAutoNum type="alphaLcPeriod"/>
            </a:pPr>
            <a:r>
              <a:rPr lang="en-US" sz="1800" dirty="0" smtClean="0">
                <a:solidFill>
                  <a:srgbClr val="002060"/>
                </a:solidFill>
              </a:rPr>
              <a:t>The compensation that the employee would have been paid for the period of time in which sick time is used, if known;</a:t>
            </a:r>
          </a:p>
          <a:p>
            <a:pPr marL="788988" lvl="1" indent="-514350" eaLnBrk="1" hangingPunct="1">
              <a:spcAft>
                <a:spcPts val="600"/>
              </a:spcAft>
              <a:buClr>
                <a:srgbClr val="002060"/>
              </a:buClr>
              <a:buFont typeface="+mj-lt"/>
              <a:buAutoNum type="alphaLcPeriod"/>
            </a:pPr>
            <a:r>
              <a:rPr lang="en-US" sz="1800" dirty="0" smtClean="0">
                <a:solidFill>
                  <a:srgbClr val="002060"/>
                </a:solidFill>
              </a:rPr>
              <a:t>A reasonable estimate of the compensation that the employee would have been paid for the period of time in which sick time is used;</a:t>
            </a:r>
          </a:p>
          <a:p>
            <a:pPr marL="788988" lvl="1" indent="-514350" eaLnBrk="1" hangingPunct="1">
              <a:spcAft>
                <a:spcPts val="600"/>
              </a:spcAft>
              <a:buClr>
                <a:srgbClr val="002060"/>
              </a:buClr>
              <a:buFont typeface="+mj-lt"/>
              <a:buAutoNum type="alphaLcPeriod"/>
            </a:pPr>
            <a:r>
              <a:rPr lang="en-US" sz="1800" dirty="0" smtClean="0">
                <a:solidFill>
                  <a:srgbClr val="002060"/>
                </a:solidFill>
              </a:rPr>
              <a:t>The hourly average rate that the employee was paid in last 90 days.</a:t>
            </a:r>
          </a:p>
          <a:p>
            <a:pPr marL="788988" lvl="1" indent="-514350" eaLnBrk="1" hangingPunct="1">
              <a:spcAft>
                <a:spcPts val="600"/>
              </a:spcAft>
              <a:buClr>
                <a:srgbClr val="002060"/>
              </a:buClr>
              <a:buFont typeface="+mj-lt"/>
              <a:buAutoNum type="alphaLcPeriod"/>
            </a:pPr>
            <a:r>
              <a:rPr lang="en-US" sz="1800" dirty="0" smtClean="0">
                <a:solidFill>
                  <a:srgbClr val="002060"/>
                </a:solidFill>
              </a:rPr>
              <a:t>The hourly average rate the employee was paid in last year.</a:t>
            </a: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30</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1085036703"/>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3200" b="1" smtClean="0">
                <a:solidFill>
                  <a:srgbClr val="002060"/>
                </a:solidFill>
              </a:rPr>
              <a:t/>
            </a:r>
            <a:br>
              <a:rPr lang="en-US" sz="3200" b="1" smtClean="0">
                <a:solidFill>
                  <a:srgbClr val="002060"/>
                </a:solidFill>
              </a:rPr>
            </a:br>
            <a:r>
              <a:rPr lang="en-US" sz="3200" b="1" smtClean="0">
                <a:solidFill>
                  <a:srgbClr val="002060"/>
                </a:solidFill>
              </a:rPr>
              <a:t>Rate of Pay for Used Sick Time/PTO</a:t>
            </a:r>
            <a:endParaRPr lang="en-US" sz="3000" b="1" smtClean="0">
              <a:solidFill>
                <a:srgbClr val="002060"/>
              </a:solidFill>
            </a:endParaRPr>
          </a:p>
        </p:txBody>
      </p:sp>
      <p:sp>
        <p:nvSpPr>
          <p:cNvPr id="313347" name="Content Placeholder 3"/>
          <p:cNvSpPr>
            <a:spLocks noGrp="1"/>
          </p:cNvSpPr>
          <p:nvPr>
            <p:ph sz="quarter" idx="4294967295"/>
          </p:nvPr>
        </p:nvSpPr>
        <p:spPr>
          <a:xfrm>
            <a:off x="338931" y="1508126"/>
            <a:ext cx="8504238" cy="4422775"/>
          </a:xfrm>
        </p:spPr>
        <p:txBody>
          <a:bodyPr/>
          <a:lstStyle/>
          <a:p>
            <a:pPr marL="514350" indent="-514350" eaLnBrk="1" hangingPunct="1">
              <a:spcAft>
                <a:spcPts val="600"/>
              </a:spcAft>
              <a:buClr>
                <a:srgbClr val="002060"/>
              </a:buClr>
              <a:buFont typeface="+mj-lt"/>
              <a:buAutoNum type="arabicPeriod" startAt="7"/>
            </a:pPr>
            <a:endParaRPr lang="en-US" sz="2800" dirty="0" smtClean="0">
              <a:solidFill>
                <a:srgbClr val="002060"/>
              </a:solidFill>
            </a:endParaRPr>
          </a:p>
          <a:p>
            <a:pPr marL="514350" indent="-514350" eaLnBrk="1" hangingPunct="1">
              <a:spcAft>
                <a:spcPts val="600"/>
              </a:spcAft>
              <a:buClr>
                <a:srgbClr val="002060"/>
              </a:buClr>
              <a:buFont typeface="+mj-lt"/>
              <a:buAutoNum type="arabicPeriod" startAt="8"/>
            </a:pPr>
            <a:r>
              <a:rPr lang="en-US" sz="2800" dirty="0" smtClean="0">
                <a:solidFill>
                  <a:srgbClr val="002060"/>
                </a:solidFill>
              </a:rPr>
              <a:t>Same hourly rate includes shift differentials and premiums such as hazard pay, but excludes overtime, bonuses, incentive pay, tips, or gifts.</a:t>
            </a: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31</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1150960579"/>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3200" b="1" smtClean="0">
                <a:solidFill>
                  <a:srgbClr val="002060"/>
                </a:solidFill>
              </a:rPr>
              <a:t/>
            </a:r>
            <a:br>
              <a:rPr lang="en-US" sz="3200" b="1" smtClean="0">
                <a:solidFill>
                  <a:srgbClr val="002060"/>
                </a:solidFill>
              </a:rPr>
            </a:br>
            <a:r>
              <a:rPr lang="en-US" sz="2800" b="1" smtClean="0">
                <a:solidFill>
                  <a:srgbClr val="002060"/>
                </a:solidFill>
              </a:rPr>
              <a:t>Pay Upon Separation</a:t>
            </a:r>
          </a:p>
        </p:txBody>
      </p:sp>
      <p:sp>
        <p:nvSpPr>
          <p:cNvPr id="313347" name="Content Placeholder 3"/>
          <p:cNvSpPr>
            <a:spLocks noGrp="1"/>
          </p:cNvSpPr>
          <p:nvPr>
            <p:ph sz="quarter" idx="4294967295"/>
          </p:nvPr>
        </p:nvSpPr>
        <p:spPr>
          <a:xfrm>
            <a:off x="338931" y="1508126"/>
            <a:ext cx="8504238" cy="4422775"/>
          </a:xfrm>
        </p:spPr>
        <p:txBody>
          <a:bodyPr/>
          <a:lstStyle/>
          <a:p>
            <a:pPr marL="514350" indent="-514350" eaLnBrk="1" hangingPunct="1">
              <a:spcAft>
                <a:spcPts val="600"/>
              </a:spcAft>
              <a:buClr>
                <a:srgbClr val="002060"/>
              </a:buClr>
              <a:buFont typeface="+mj-lt"/>
              <a:buAutoNum type="arabicPeriod"/>
            </a:pPr>
            <a:r>
              <a:rPr lang="en-US" sz="2400" smtClean="0">
                <a:solidFill>
                  <a:srgbClr val="002060"/>
                </a:solidFill>
              </a:rPr>
              <a:t>Unused sick time/PTO does not have be paid out upon separation of employment. Use-it-or-lose-it is allowed.</a:t>
            </a:r>
          </a:p>
          <a:p>
            <a:pPr marL="514350" indent="-514350" eaLnBrk="1" hangingPunct="1">
              <a:spcAft>
                <a:spcPts val="600"/>
              </a:spcAft>
              <a:buClr>
                <a:srgbClr val="002060"/>
              </a:buClr>
              <a:buFont typeface="+mj-lt"/>
              <a:buAutoNum type="arabicPeriod"/>
            </a:pPr>
            <a:r>
              <a:rPr lang="en-US" sz="2400" smtClean="0">
                <a:solidFill>
                  <a:srgbClr val="002060"/>
                </a:solidFill>
              </a:rPr>
              <a:t>Recommend this is spelled out in policy.</a:t>
            </a:r>
          </a:p>
          <a:p>
            <a:pPr marL="514350" indent="-514350" eaLnBrk="1" hangingPunct="1">
              <a:spcAft>
                <a:spcPts val="600"/>
              </a:spcAft>
              <a:buClr>
                <a:srgbClr val="002060"/>
              </a:buClr>
              <a:buFont typeface="+mj-lt"/>
              <a:buAutoNum type="arabicPeriod"/>
            </a:pPr>
            <a:r>
              <a:rPr lang="en-US" sz="2400" smtClean="0">
                <a:solidFill>
                  <a:srgbClr val="002060"/>
                </a:solidFill>
              </a:rPr>
              <a:t>Open question whether employer who pays out unused sick time/PTO upon separation of employment has a duty to reinstate any of the leave.  Likely answer is no.</a:t>
            </a: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32</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477829912"/>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3200" b="1" smtClean="0">
                <a:solidFill>
                  <a:srgbClr val="002060"/>
                </a:solidFill>
              </a:rPr>
              <a:t/>
            </a:r>
            <a:br>
              <a:rPr lang="en-US" sz="3200" b="1" smtClean="0">
                <a:solidFill>
                  <a:srgbClr val="002060"/>
                </a:solidFill>
              </a:rPr>
            </a:br>
            <a:r>
              <a:rPr lang="en-US" sz="2800" b="1" smtClean="0">
                <a:solidFill>
                  <a:srgbClr val="002060"/>
                </a:solidFill>
              </a:rPr>
              <a:t>Reinstatement for Rehires</a:t>
            </a:r>
          </a:p>
        </p:txBody>
      </p:sp>
      <p:sp>
        <p:nvSpPr>
          <p:cNvPr id="313347" name="Content Placeholder 3"/>
          <p:cNvSpPr>
            <a:spLocks noGrp="1"/>
          </p:cNvSpPr>
          <p:nvPr>
            <p:ph sz="quarter" idx="4294967295"/>
          </p:nvPr>
        </p:nvSpPr>
        <p:spPr>
          <a:xfrm>
            <a:off x="338931" y="1508126"/>
            <a:ext cx="8504238" cy="4422775"/>
          </a:xfrm>
        </p:spPr>
        <p:txBody>
          <a:bodyPr/>
          <a:lstStyle/>
          <a:p>
            <a:pPr marL="514350" indent="-514350" eaLnBrk="1" hangingPunct="1">
              <a:spcAft>
                <a:spcPts val="600"/>
              </a:spcAft>
              <a:buClr>
                <a:srgbClr val="002060"/>
              </a:buClr>
              <a:buFont typeface="+mj-lt"/>
              <a:buAutoNum type="arabicPeriod"/>
            </a:pPr>
            <a:r>
              <a:rPr lang="en-US" sz="2400" dirty="0" smtClean="0">
                <a:solidFill>
                  <a:srgbClr val="002060"/>
                </a:solidFill>
              </a:rPr>
              <a:t>Unused sick time/PTO must be reinstated and available for immediate use if employee is rehired within 9 months.</a:t>
            </a:r>
          </a:p>
          <a:p>
            <a:pPr marL="788988" lvl="1" indent="-514350" eaLnBrk="1" hangingPunct="1">
              <a:spcAft>
                <a:spcPts val="600"/>
              </a:spcAft>
              <a:buClr>
                <a:srgbClr val="002060"/>
              </a:buClr>
              <a:buFont typeface="+mj-lt"/>
              <a:buAutoNum type="alphaLcPeriod"/>
            </a:pPr>
            <a:r>
              <a:rPr lang="en-US" sz="2000" dirty="0" smtClean="0">
                <a:solidFill>
                  <a:srgbClr val="002060"/>
                </a:solidFill>
              </a:rPr>
              <a:t>Even though employees can be limited to using 40 hours per year, employer may not limit reinstatement to 40 hours.</a:t>
            </a:r>
          </a:p>
          <a:p>
            <a:pPr marL="514350" indent="-514350" eaLnBrk="1" hangingPunct="1">
              <a:spcAft>
                <a:spcPts val="600"/>
              </a:spcAft>
              <a:buClr>
                <a:srgbClr val="002060"/>
              </a:buClr>
              <a:buFont typeface="+mj-lt"/>
              <a:buAutoNum type="arabicPeriod"/>
            </a:pPr>
            <a:r>
              <a:rPr lang="en-US" sz="2400" dirty="0" smtClean="0">
                <a:solidFill>
                  <a:srgbClr val="002060"/>
                </a:solidFill>
              </a:rPr>
              <a:t>Additional hours must begin to accumulate upon rehire.  Presumably even a rehired employee can be limited to 40 hours total accumulated each year.  We have asked for verification that if employee leaves after receiving 40 hours paid leave and has 40 hours of paid leave reinstated upon rehire in the same leave year, no additional leave is required.</a:t>
            </a: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33</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1169242610"/>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3200" b="1" smtClean="0">
                <a:solidFill>
                  <a:srgbClr val="002060"/>
                </a:solidFill>
              </a:rPr>
              <a:t/>
            </a:r>
            <a:br>
              <a:rPr lang="en-US" sz="3200" b="1" smtClean="0">
                <a:solidFill>
                  <a:srgbClr val="002060"/>
                </a:solidFill>
              </a:rPr>
            </a:br>
            <a:r>
              <a:rPr lang="en-US" sz="2600" b="1" smtClean="0">
                <a:solidFill>
                  <a:srgbClr val="002060"/>
                </a:solidFill>
              </a:rPr>
              <a:t>Transfer to New Division or Successor Employer</a:t>
            </a:r>
          </a:p>
        </p:txBody>
      </p:sp>
      <p:sp>
        <p:nvSpPr>
          <p:cNvPr id="313347" name="Content Placeholder 3"/>
          <p:cNvSpPr>
            <a:spLocks noGrp="1"/>
          </p:cNvSpPr>
          <p:nvPr>
            <p:ph sz="quarter" idx="4294967295"/>
          </p:nvPr>
        </p:nvSpPr>
        <p:spPr>
          <a:xfrm>
            <a:off x="338931" y="1508126"/>
            <a:ext cx="8504238" cy="4422775"/>
          </a:xfrm>
        </p:spPr>
        <p:txBody>
          <a:bodyPr/>
          <a:lstStyle/>
          <a:p>
            <a:pPr marL="514350" indent="-514350" eaLnBrk="1" hangingPunct="1">
              <a:spcAft>
                <a:spcPts val="600"/>
              </a:spcAft>
              <a:buClr>
                <a:srgbClr val="002060"/>
              </a:buClr>
              <a:buFont typeface="+mj-lt"/>
              <a:buAutoNum type="arabicPeriod"/>
            </a:pPr>
            <a:r>
              <a:rPr lang="en-US" sz="2600" smtClean="0">
                <a:solidFill>
                  <a:srgbClr val="002060"/>
                </a:solidFill>
              </a:rPr>
              <a:t>Unused sick time must transfer with employee if employee is transferred to another division of same employer. </a:t>
            </a:r>
          </a:p>
          <a:p>
            <a:pPr marL="457200" indent="-457200" eaLnBrk="1" hangingPunct="1">
              <a:spcAft>
                <a:spcPts val="600"/>
              </a:spcAft>
              <a:buClr>
                <a:srgbClr val="002060"/>
              </a:buClr>
              <a:buFont typeface="+mj-lt"/>
              <a:buAutoNum type="arabicPeriod"/>
            </a:pPr>
            <a:r>
              <a:rPr lang="en-US" sz="2600" smtClean="0">
                <a:solidFill>
                  <a:srgbClr val="002060"/>
                </a:solidFill>
              </a:rPr>
              <a:t>Unused sick time liability rolls to successor employer if business is acquired.</a:t>
            </a:r>
          </a:p>
          <a:p>
            <a:pPr marL="457200" indent="-457200" eaLnBrk="1" hangingPunct="1">
              <a:spcAft>
                <a:spcPts val="600"/>
              </a:spcAft>
              <a:buClr>
                <a:srgbClr val="002060"/>
              </a:buClr>
              <a:buFont typeface="+mj-lt"/>
              <a:buAutoNum type="arabicPeriod"/>
            </a:pPr>
            <a:r>
              <a:rPr lang="en-US" sz="2600" smtClean="0">
                <a:solidFill>
                  <a:srgbClr val="002060"/>
                </a:solidFill>
              </a:rPr>
              <a:t>ICA FAQs state that ICA will follow Arizona common law to determine successor liability for unused sick leave.</a:t>
            </a:r>
            <a:endParaRPr lang="en-US" sz="2100" smtClean="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34</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27711384"/>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3600" b="1">
                <a:solidFill>
                  <a:srgbClr val="002060"/>
                </a:solidFill>
              </a:rPr>
              <a:t/>
            </a:r>
            <a:br>
              <a:rPr lang="en-US" sz="3600" b="1">
                <a:solidFill>
                  <a:srgbClr val="002060"/>
                </a:solidFill>
              </a:rPr>
            </a:br>
            <a:r>
              <a:rPr lang="en-US" sz="2600" b="1">
                <a:solidFill>
                  <a:srgbClr val="002060"/>
                </a:solidFill>
              </a:rPr>
              <a:t>Transfer to New Division or Successor Employer</a:t>
            </a:r>
            <a:endParaRPr lang="en-US" sz="2600" b="1" smtClean="0">
              <a:solidFill>
                <a:srgbClr val="002060"/>
              </a:solidFill>
            </a:endParaRPr>
          </a:p>
        </p:txBody>
      </p:sp>
      <p:sp>
        <p:nvSpPr>
          <p:cNvPr id="313347" name="Content Placeholder 3"/>
          <p:cNvSpPr>
            <a:spLocks noGrp="1"/>
          </p:cNvSpPr>
          <p:nvPr>
            <p:ph sz="quarter" idx="4294967295"/>
          </p:nvPr>
        </p:nvSpPr>
        <p:spPr>
          <a:xfrm>
            <a:off x="338931" y="1508126"/>
            <a:ext cx="8504238" cy="4422775"/>
          </a:xfrm>
        </p:spPr>
        <p:txBody>
          <a:bodyPr/>
          <a:lstStyle/>
          <a:p>
            <a:pPr marL="514350" indent="-514350">
              <a:buClr>
                <a:srgbClr val="002060"/>
              </a:buClr>
              <a:buFont typeface="+mj-lt"/>
              <a:buAutoNum type="arabicPeriod" startAt="4"/>
            </a:pPr>
            <a:r>
              <a:rPr lang="en-US" sz="2400" smtClean="0">
                <a:solidFill>
                  <a:srgbClr val="002060"/>
                </a:solidFill>
              </a:rPr>
              <a:t>Under Arizona common law, asset purchase does not mean that there will be no successor liability if the purchaser acquires assets and some or all of employees of the selling company. Successor </a:t>
            </a:r>
            <a:r>
              <a:rPr lang="en-US" sz="2400">
                <a:solidFill>
                  <a:srgbClr val="002060"/>
                </a:solidFill>
              </a:rPr>
              <a:t>liability might be found if one or more of the following factors are present:</a:t>
            </a:r>
            <a:r>
              <a:rPr lang="en-US" sz="2400" b="1"/>
              <a:t> </a:t>
            </a:r>
            <a:endParaRPr lang="en-US" sz="2400"/>
          </a:p>
          <a:p>
            <a:pPr marL="731838" lvl="1" indent="-457200">
              <a:buClr>
                <a:srgbClr val="002060"/>
              </a:buClr>
              <a:buFont typeface="+mj-lt"/>
              <a:buAutoNum type="alphaLcPeriod"/>
            </a:pPr>
            <a:r>
              <a:rPr lang="en-US" sz="1900">
                <a:solidFill>
                  <a:srgbClr val="002060"/>
                </a:solidFill>
              </a:rPr>
              <a:t>there is an express or implied agreement of assumption (of debts or liabilities);</a:t>
            </a:r>
          </a:p>
          <a:p>
            <a:pPr marL="731838" lvl="1" indent="-457200">
              <a:buClr>
                <a:srgbClr val="002060"/>
              </a:buClr>
              <a:buFont typeface="+mj-lt"/>
              <a:buAutoNum type="alphaLcPeriod"/>
            </a:pPr>
            <a:r>
              <a:rPr lang="en-US" sz="1900">
                <a:solidFill>
                  <a:srgbClr val="002060"/>
                </a:solidFill>
              </a:rPr>
              <a:t>the transaction amounts to a consolidation or merger of the two corporations;</a:t>
            </a:r>
          </a:p>
          <a:p>
            <a:pPr marL="731838" lvl="1" indent="-457200">
              <a:buClr>
                <a:srgbClr val="002060"/>
              </a:buClr>
              <a:buFont typeface="+mj-lt"/>
              <a:buAutoNum type="alphaLcPeriod"/>
            </a:pPr>
            <a:r>
              <a:rPr lang="en-US" sz="1900">
                <a:solidFill>
                  <a:srgbClr val="002060"/>
                </a:solidFill>
              </a:rPr>
              <a:t>the purchasing corporation is a mere continuation [or reincarnation] of the seller; or</a:t>
            </a:r>
          </a:p>
          <a:p>
            <a:pPr marL="731838" lvl="1" indent="-457200">
              <a:buClr>
                <a:srgbClr val="002060"/>
              </a:buClr>
              <a:buFont typeface="+mj-lt"/>
              <a:buAutoNum type="alphaLcPeriod"/>
            </a:pPr>
            <a:r>
              <a:rPr lang="en-US" sz="1900">
                <a:solidFill>
                  <a:srgbClr val="002060"/>
                </a:solidFill>
              </a:rPr>
              <a:t>the transfer of assets to the purchaser is for the fraudulent purpose of escaping liability for the seller's debts</a:t>
            </a:r>
          </a:p>
          <a:p>
            <a:pPr marL="514350" indent="-514350" eaLnBrk="1" hangingPunct="1">
              <a:spcAft>
                <a:spcPts val="600"/>
              </a:spcAft>
              <a:buClr>
                <a:srgbClr val="002060"/>
              </a:buClr>
              <a:buFont typeface="+mj-lt"/>
              <a:buAutoNum type="arabicPeriod" startAt="4"/>
            </a:pPr>
            <a:endParaRPr lang="en-US" sz="2100" smtClean="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35</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705871900"/>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3200" b="1" smtClean="0">
                <a:solidFill>
                  <a:srgbClr val="002060"/>
                </a:solidFill>
              </a:rPr>
              <a:t>Qualifying Uses</a:t>
            </a:r>
            <a:endParaRPr lang="en-US" sz="3000" b="1" smtClean="0">
              <a:solidFill>
                <a:srgbClr val="002060"/>
              </a:solidFill>
            </a:endParaRPr>
          </a:p>
        </p:txBody>
      </p:sp>
      <p:sp>
        <p:nvSpPr>
          <p:cNvPr id="313347" name="Content Placeholder 3"/>
          <p:cNvSpPr>
            <a:spLocks noGrp="1"/>
          </p:cNvSpPr>
          <p:nvPr>
            <p:ph sz="quarter" idx="4294967295"/>
          </p:nvPr>
        </p:nvSpPr>
        <p:spPr>
          <a:xfrm>
            <a:off x="338931" y="1508126"/>
            <a:ext cx="8504238" cy="4422775"/>
          </a:xfrm>
        </p:spPr>
        <p:txBody>
          <a:bodyPr/>
          <a:lstStyle/>
          <a:p>
            <a:pPr marL="457200" indent="-457200" eaLnBrk="1" hangingPunct="1">
              <a:spcAft>
                <a:spcPts val="600"/>
              </a:spcAft>
              <a:buClr>
                <a:srgbClr val="002060"/>
              </a:buClr>
              <a:buFont typeface="+mj-lt"/>
              <a:buAutoNum type="arabicPeriod"/>
            </a:pPr>
            <a:r>
              <a:rPr lang="en-US" sz="2600" smtClean="0">
                <a:solidFill>
                  <a:srgbClr val="002060"/>
                </a:solidFill>
              </a:rPr>
              <a:t>Employees can use sick time for themselves or a family member for:</a:t>
            </a:r>
          </a:p>
          <a:p>
            <a:pPr marL="731838" lvl="1" indent="-457200" eaLnBrk="1" hangingPunct="1">
              <a:spcAft>
                <a:spcPts val="600"/>
              </a:spcAft>
              <a:buClr>
                <a:srgbClr val="002060"/>
              </a:buClr>
              <a:buFont typeface="+mj-lt"/>
              <a:buAutoNum type="alphaLcPeriod"/>
            </a:pPr>
            <a:r>
              <a:rPr lang="en-US" sz="1800" smtClean="0">
                <a:solidFill>
                  <a:srgbClr val="002060"/>
                </a:solidFill>
              </a:rPr>
              <a:t>Physical or mental illness or injury (including diagnosis and treatment)</a:t>
            </a:r>
          </a:p>
          <a:p>
            <a:pPr marL="731838" lvl="1" indent="-457200" eaLnBrk="1" hangingPunct="1">
              <a:spcAft>
                <a:spcPts val="600"/>
              </a:spcAft>
              <a:buClr>
                <a:srgbClr val="002060"/>
              </a:buClr>
              <a:buFont typeface="+mj-lt"/>
              <a:buAutoNum type="alphaLcPeriod"/>
            </a:pPr>
            <a:r>
              <a:rPr lang="en-US" sz="1800" smtClean="0">
                <a:solidFill>
                  <a:srgbClr val="002060"/>
                </a:solidFill>
              </a:rPr>
              <a:t>Preventative care;</a:t>
            </a:r>
          </a:p>
          <a:p>
            <a:pPr marL="731838" lvl="1" indent="-457200" eaLnBrk="1" hangingPunct="1">
              <a:spcAft>
                <a:spcPts val="600"/>
              </a:spcAft>
              <a:buClr>
                <a:srgbClr val="002060"/>
              </a:buClr>
              <a:buFont typeface="+mj-lt"/>
              <a:buAutoNum type="alphaLcPeriod"/>
            </a:pPr>
            <a:r>
              <a:rPr lang="en-US" sz="1800" smtClean="0">
                <a:solidFill>
                  <a:srgbClr val="002060"/>
                </a:solidFill>
              </a:rPr>
              <a:t>If place of business or child care is closed due to order of  a public health official;</a:t>
            </a:r>
          </a:p>
          <a:p>
            <a:pPr marL="731838" lvl="1" indent="-457200" eaLnBrk="1" hangingPunct="1">
              <a:spcAft>
                <a:spcPts val="600"/>
              </a:spcAft>
              <a:buClr>
                <a:srgbClr val="002060"/>
              </a:buClr>
              <a:buFont typeface="+mj-lt"/>
              <a:buAutoNum type="alphaLcPeriod"/>
            </a:pPr>
            <a:r>
              <a:rPr lang="en-US" sz="1800" smtClean="0">
                <a:solidFill>
                  <a:srgbClr val="002060"/>
                </a:solidFill>
              </a:rPr>
              <a:t>Employee or family member is required to stay home by order of a public health official because of exposure to communicable disease;</a:t>
            </a:r>
          </a:p>
          <a:p>
            <a:pPr marL="731838" lvl="1" indent="-457200" eaLnBrk="1" hangingPunct="1">
              <a:spcAft>
                <a:spcPts val="600"/>
              </a:spcAft>
              <a:buClr>
                <a:srgbClr val="002060"/>
              </a:buClr>
              <a:buFont typeface="+mj-lt"/>
              <a:buAutoNum type="alphaLcPeriod"/>
            </a:pPr>
            <a:r>
              <a:rPr lang="en-US" sz="1800" smtClean="0">
                <a:solidFill>
                  <a:srgbClr val="002060"/>
                </a:solidFill>
              </a:rPr>
              <a:t>Matters relating to domestic violence, sexual violence, abuse, or stalking, such as medical care, counseling services, legal services, relocation to secure location, securing current home, etc.</a:t>
            </a: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36</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3032964986"/>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3200" b="1" smtClean="0">
                <a:solidFill>
                  <a:srgbClr val="002060"/>
                </a:solidFill>
              </a:rPr>
              <a:t>Definition of Family Members</a:t>
            </a:r>
            <a:endParaRPr lang="en-US" sz="3000" b="1" smtClean="0">
              <a:solidFill>
                <a:srgbClr val="002060"/>
              </a:solidFill>
            </a:endParaRPr>
          </a:p>
        </p:txBody>
      </p:sp>
      <p:sp>
        <p:nvSpPr>
          <p:cNvPr id="313347" name="Content Placeholder 3"/>
          <p:cNvSpPr>
            <a:spLocks noGrp="1"/>
          </p:cNvSpPr>
          <p:nvPr>
            <p:ph sz="quarter" idx="4294967295"/>
          </p:nvPr>
        </p:nvSpPr>
        <p:spPr>
          <a:xfrm>
            <a:off x="338931" y="1508126"/>
            <a:ext cx="8504238" cy="4422775"/>
          </a:xfrm>
        </p:spPr>
        <p:txBody>
          <a:bodyPr/>
          <a:lstStyle/>
          <a:p>
            <a:pPr marL="514350" indent="-514350" eaLnBrk="1" hangingPunct="1">
              <a:spcAft>
                <a:spcPts val="600"/>
              </a:spcAft>
              <a:buClr>
                <a:srgbClr val="002060"/>
              </a:buClr>
              <a:buFont typeface="+mj-lt"/>
              <a:buAutoNum type="arabicPeriod"/>
            </a:pPr>
            <a:r>
              <a:rPr lang="en-US" sz="2600" smtClean="0">
                <a:solidFill>
                  <a:srgbClr val="002060"/>
                </a:solidFill>
              </a:rPr>
              <a:t>Family Member is broadly defined:</a:t>
            </a:r>
          </a:p>
          <a:p>
            <a:pPr marL="617538" lvl="1" indent="-342900">
              <a:buClr>
                <a:srgbClr val="002060"/>
              </a:buClr>
              <a:buFont typeface="+mj-lt"/>
              <a:buAutoNum type="alphaLcPeriod"/>
            </a:pPr>
            <a:r>
              <a:rPr lang="en-US" sz="1800">
                <a:solidFill>
                  <a:srgbClr val="002060"/>
                </a:solidFill>
              </a:rPr>
              <a:t>children, regardless of age, including biological, adopted, step-, or foster child, children of domestic partners, or anyone for whom the person stood in loco parentis</a:t>
            </a:r>
          </a:p>
          <a:p>
            <a:pPr marL="617538" lvl="1" indent="-342900">
              <a:buClr>
                <a:srgbClr val="002060"/>
              </a:buClr>
              <a:buFont typeface="+mj-lt"/>
              <a:buAutoNum type="alphaLcPeriod"/>
            </a:pPr>
            <a:r>
              <a:rPr lang="en-US" sz="1800">
                <a:solidFill>
                  <a:srgbClr val="002060"/>
                </a:solidFill>
              </a:rPr>
              <a:t>the employee’s or employee’s spouses or domestic partner’s parents (including biological, adopted, step-, foster, or person who stood in loco parentis);</a:t>
            </a:r>
          </a:p>
          <a:p>
            <a:pPr marL="617538" lvl="1" indent="-342900">
              <a:buClr>
                <a:srgbClr val="002060"/>
              </a:buClr>
              <a:buFont typeface="+mj-lt"/>
              <a:buAutoNum type="alphaLcPeriod"/>
            </a:pPr>
            <a:r>
              <a:rPr lang="en-US" sz="1800">
                <a:solidFill>
                  <a:srgbClr val="002060"/>
                </a:solidFill>
              </a:rPr>
              <a:t>the employee’s legal spouse or registered domestic partner (may be registered under any state or local law of any region);</a:t>
            </a:r>
          </a:p>
          <a:p>
            <a:pPr marL="617538" lvl="1" indent="-342900">
              <a:buClr>
                <a:srgbClr val="002060"/>
              </a:buClr>
              <a:buFont typeface="+mj-lt"/>
              <a:buAutoNum type="alphaLcPeriod"/>
            </a:pPr>
            <a:r>
              <a:rPr lang="en-US" sz="1800">
                <a:solidFill>
                  <a:srgbClr val="002060"/>
                </a:solidFill>
              </a:rPr>
              <a:t>A grandparent, grandchild, or sibling of the employee, the employee’s spouse, or the employee’s domestic partner (again including biological, adopted, step-foster, etc.)</a:t>
            </a:r>
          </a:p>
          <a:p>
            <a:pPr marL="617538" lvl="1" indent="-342900">
              <a:buClr>
                <a:srgbClr val="002060"/>
              </a:buClr>
              <a:buFont typeface="+mj-lt"/>
              <a:buAutoNum type="alphaLcPeriod"/>
            </a:pPr>
            <a:r>
              <a:rPr lang="en-US" sz="1800">
                <a:solidFill>
                  <a:srgbClr val="002060"/>
                </a:solidFill>
              </a:rPr>
              <a:t>“Any other individual related by blood or affinity whose close association with the employee is the equivalent of a family relationship.”</a:t>
            </a: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37</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2650661600"/>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3200" b="1" smtClean="0">
                <a:solidFill>
                  <a:srgbClr val="002060"/>
                </a:solidFill>
              </a:rPr>
              <a:t>Employee Requests for Leave</a:t>
            </a:r>
            <a:endParaRPr lang="en-US" sz="3000" b="1" smtClean="0">
              <a:solidFill>
                <a:srgbClr val="002060"/>
              </a:solidFill>
            </a:endParaRPr>
          </a:p>
        </p:txBody>
      </p:sp>
      <p:sp>
        <p:nvSpPr>
          <p:cNvPr id="313347" name="Content Placeholder 3"/>
          <p:cNvSpPr>
            <a:spLocks noGrp="1"/>
          </p:cNvSpPr>
          <p:nvPr>
            <p:ph sz="quarter" idx="4294967295"/>
          </p:nvPr>
        </p:nvSpPr>
        <p:spPr>
          <a:xfrm>
            <a:off x="338931" y="1508126"/>
            <a:ext cx="8504238" cy="4422775"/>
          </a:xfrm>
        </p:spPr>
        <p:txBody>
          <a:bodyPr/>
          <a:lstStyle/>
          <a:p>
            <a:pPr marL="457200" indent="-457200" eaLnBrk="1" hangingPunct="1">
              <a:spcAft>
                <a:spcPts val="600"/>
              </a:spcAft>
              <a:buClr>
                <a:srgbClr val="002060"/>
              </a:buClr>
              <a:buFont typeface="+mj-lt"/>
              <a:buAutoNum type="arabicPeriod"/>
            </a:pPr>
            <a:r>
              <a:rPr lang="en-US" sz="2000" dirty="0" smtClean="0">
                <a:solidFill>
                  <a:srgbClr val="002060"/>
                </a:solidFill>
              </a:rPr>
              <a:t>Employee must be allowed to request leave orally, in writing, or by electronic means, and employer can also allow other forms of notice.</a:t>
            </a:r>
          </a:p>
          <a:p>
            <a:pPr marL="457200" indent="-457200" eaLnBrk="1" hangingPunct="1">
              <a:spcAft>
                <a:spcPts val="600"/>
              </a:spcAft>
              <a:buClr>
                <a:srgbClr val="002060"/>
              </a:buClr>
              <a:buFont typeface="+mj-lt"/>
              <a:buAutoNum type="arabicPeriod"/>
            </a:pPr>
            <a:r>
              <a:rPr lang="en-US" sz="2000" dirty="0">
                <a:solidFill>
                  <a:srgbClr val="002060"/>
                </a:solidFill>
              </a:rPr>
              <a:t>When possible, the request shall include the expected duration of the </a:t>
            </a:r>
            <a:r>
              <a:rPr lang="en-US" sz="2000" dirty="0" smtClean="0">
                <a:solidFill>
                  <a:srgbClr val="002060"/>
                </a:solidFill>
              </a:rPr>
              <a:t>absence.</a:t>
            </a:r>
          </a:p>
          <a:p>
            <a:pPr marL="457200" indent="-457200" eaLnBrk="1" hangingPunct="1">
              <a:spcAft>
                <a:spcPts val="600"/>
              </a:spcAft>
              <a:buClr>
                <a:srgbClr val="002060"/>
              </a:buClr>
              <a:buFont typeface="+mj-lt"/>
              <a:buAutoNum type="arabicPeriod"/>
            </a:pPr>
            <a:r>
              <a:rPr lang="en-US" sz="2000" dirty="0" smtClean="0">
                <a:solidFill>
                  <a:srgbClr val="002060"/>
                </a:solidFill>
              </a:rPr>
              <a:t>For foreseeable leave, employee must make a good faith effort to provide advance notice and schedule leave in a manner that does not unduly disrupt the employer’s business operations.</a:t>
            </a:r>
          </a:p>
          <a:p>
            <a:pPr marL="457200" indent="-457200" eaLnBrk="1" hangingPunct="1">
              <a:spcAft>
                <a:spcPts val="600"/>
              </a:spcAft>
              <a:buClr>
                <a:srgbClr val="002060"/>
              </a:buClr>
              <a:buFont typeface="+mj-lt"/>
              <a:buAutoNum type="arabicPeriod"/>
            </a:pPr>
            <a:endParaRPr lang="en-US" sz="1800" dirty="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38</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1321962497"/>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3200" b="1" smtClean="0">
                <a:solidFill>
                  <a:srgbClr val="002060"/>
                </a:solidFill>
              </a:rPr>
              <a:t>Employee Requests for Leave</a:t>
            </a:r>
            <a:endParaRPr lang="en-US" sz="3000" b="1" smtClean="0">
              <a:solidFill>
                <a:srgbClr val="002060"/>
              </a:solidFill>
            </a:endParaRPr>
          </a:p>
        </p:txBody>
      </p:sp>
      <p:sp>
        <p:nvSpPr>
          <p:cNvPr id="313347" name="Content Placeholder 3"/>
          <p:cNvSpPr>
            <a:spLocks noGrp="1"/>
          </p:cNvSpPr>
          <p:nvPr>
            <p:ph sz="quarter" idx="4294967295"/>
          </p:nvPr>
        </p:nvSpPr>
        <p:spPr>
          <a:xfrm>
            <a:off x="338931" y="1508126"/>
            <a:ext cx="8504238" cy="4422775"/>
          </a:xfrm>
        </p:spPr>
        <p:txBody>
          <a:bodyPr/>
          <a:lstStyle/>
          <a:p>
            <a:pPr marL="0" indent="0" eaLnBrk="1" hangingPunct="1">
              <a:spcAft>
                <a:spcPts val="600"/>
              </a:spcAft>
              <a:buClr>
                <a:srgbClr val="002060"/>
              </a:buClr>
              <a:buNone/>
            </a:pPr>
            <a:endParaRPr lang="en-US" sz="2000" dirty="0" smtClean="0">
              <a:solidFill>
                <a:srgbClr val="002060"/>
              </a:solidFill>
            </a:endParaRPr>
          </a:p>
          <a:p>
            <a:pPr marL="457200" indent="-457200" eaLnBrk="1" hangingPunct="1">
              <a:spcAft>
                <a:spcPts val="600"/>
              </a:spcAft>
              <a:buClr>
                <a:srgbClr val="002060"/>
              </a:buClr>
              <a:buFont typeface="+mj-lt"/>
              <a:buAutoNum type="arabicPeriod" startAt="4"/>
            </a:pPr>
            <a:r>
              <a:rPr lang="en-US" sz="2000" dirty="0" smtClean="0">
                <a:solidFill>
                  <a:srgbClr val="002060"/>
                </a:solidFill>
              </a:rPr>
              <a:t>For unforeseeable leave, employer may establish notice requirements in writing.  If the employer has not provided the notice requirements to the employee in writing, then it cannot deny leave based on an employee’s failure to follow notice requirements.</a:t>
            </a:r>
          </a:p>
          <a:p>
            <a:pPr marL="731838" lvl="1" indent="-457200" eaLnBrk="1" hangingPunct="1">
              <a:spcAft>
                <a:spcPts val="600"/>
              </a:spcAft>
              <a:buClr>
                <a:srgbClr val="002060"/>
              </a:buClr>
              <a:buFont typeface="+mj-lt"/>
              <a:buAutoNum type="alphaLcPeriod"/>
            </a:pPr>
            <a:r>
              <a:rPr lang="en-US" sz="1800" dirty="0" smtClean="0">
                <a:solidFill>
                  <a:srgbClr val="002060"/>
                </a:solidFill>
              </a:rPr>
              <a:t>Industrial Commission FAQ states that if an employee fails to provide notice pursuant to a written policy, leave can be denied if the employee was provided a copy of the written policy, the written policy does not discriminate against person using leave, and there is no reasonable justification for not following policy.</a:t>
            </a:r>
            <a:endParaRPr lang="en-US" sz="1800" dirty="0">
              <a:solidFill>
                <a:srgbClr val="002060"/>
              </a:solidFill>
            </a:endParaRPr>
          </a:p>
          <a:p>
            <a:pPr marL="457200" indent="-457200" eaLnBrk="1" hangingPunct="1">
              <a:spcAft>
                <a:spcPts val="600"/>
              </a:spcAft>
              <a:buClr>
                <a:srgbClr val="002060"/>
              </a:buClr>
              <a:buFont typeface="+mj-lt"/>
              <a:buAutoNum type="arabicPeriod" startAt="4"/>
            </a:pPr>
            <a:endParaRPr lang="en-US" sz="1800" dirty="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39</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76754113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2800" b="1" smtClean="0">
                <a:solidFill>
                  <a:srgbClr val="002060"/>
                </a:solidFill>
              </a:rPr>
              <a:t>Why/How Was Prop 206 Passed in Arizona</a:t>
            </a:r>
          </a:p>
        </p:txBody>
      </p:sp>
      <p:sp>
        <p:nvSpPr>
          <p:cNvPr id="313347" name="Content Placeholder 3"/>
          <p:cNvSpPr>
            <a:spLocks noGrp="1"/>
          </p:cNvSpPr>
          <p:nvPr>
            <p:ph sz="quarter" idx="4294967295"/>
          </p:nvPr>
        </p:nvSpPr>
        <p:spPr>
          <a:xfrm>
            <a:off x="301625" y="1508126"/>
            <a:ext cx="8504238" cy="4422775"/>
          </a:xfrm>
        </p:spPr>
        <p:txBody>
          <a:bodyPr/>
          <a:lstStyle/>
          <a:p>
            <a:pPr marL="457200" indent="-457200" eaLnBrk="1" hangingPunct="1">
              <a:spcAft>
                <a:spcPts val="600"/>
              </a:spcAft>
              <a:buClr>
                <a:srgbClr val="002060"/>
              </a:buClr>
              <a:buFont typeface="+mj-lt"/>
              <a:buAutoNum type="arabicPeriod" startAt="5"/>
            </a:pPr>
            <a:r>
              <a:rPr lang="en-US" sz="2400" smtClean="0">
                <a:solidFill>
                  <a:srgbClr val="002060"/>
                </a:solidFill>
              </a:rPr>
              <a:t>Largely due to Prop 206, the business community worked with many legislators to tighten some of the requirements for voter initiatives and limit the influence of out-of-state special interests.</a:t>
            </a:r>
          </a:p>
          <a:p>
            <a:pPr marL="457200" indent="-457200" eaLnBrk="1" hangingPunct="1">
              <a:spcAft>
                <a:spcPts val="600"/>
              </a:spcAft>
              <a:buClr>
                <a:srgbClr val="002060"/>
              </a:buClr>
              <a:buFont typeface="+mj-lt"/>
              <a:buAutoNum type="arabicPeriod" startAt="5"/>
            </a:pPr>
            <a:r>
              <a:rPr lang="en-US" sz="2400" smtClean="0">
                <a:solidFill>
                  <a:srgbClr val="002060"/>
                </a:solidFill>
              </a:rPr>
              <a:t>Governor Ducey signed bill in March that revises the signature-gathering process and prohibits paying petition circulators by the signature and makes it easier to challenge citizen initiatives in court.</a:t>
            </a:r>
          </a:p>
          <a:p>
            <a:pPr marL="457200" indent="-457200" eaLnBrk="1" hangingPunct="1">
              <a:spcAft>
                <a:spcPts val="600"/>
              </a:spcAft>
              <a:buClr>
                <a:srgbClr val="002060"/>
              </a:buClr>
              <a:buFont typeface="+mj-lt"/>
              <a:buAutoNum type="arabicPeriod" startAt="5"/>
            </a:pPr>
            <a:r>
              <a:rPr lang="en-US" sz="2400" smtClean="0">
                <a:solidFill>
                  <a:srgbClr val="002060"/>
                </a:solidFill>
              </a:rPr>
              <a:t>Other proposals, including a proposal to submit to the voters the repeal of the Voter Protection Act, did not pass the Legislature.</a:t>
            </a:r>
          </a:p>
          <a:p>
            <a:pPr marL="731838" lvl="1" indent="-457200" eaLnBrk="1" hangingPunct="1">
              <a:spcAft>
                <a:spcPts val="600"/>
              </a:spcAft>
              <a:buClr>
                <a:srgbClr val="002060"/>
              </a:buClr>
              <a:buFont typeface="+mj-lt"/>
              <a:buAutoNum type="alphaLcPeriod"/>
            </a:pPr>
            <a:endParaRPr lang="en-US" sz="1900">
              <a:solidFill>
                <a:srgbClr val="002060"/>
              </a:solidFill>
            </a:endParaRPr>
          </a:p>
          <a:p>
            <a:pPr marL="457200" indent="-457200" eaLnBrk="1" hangingPunct="1">
              <a:spcAft>
                <a:spcPts val="600"/>
              </a:spcAft>
              <a:buClr>
                <a:srgbClr val="002060"/>
              </a:buClr>
              <a:buAutoNum type="arabicPeriod" startAt="2"/>
            </a:pPr>
            <a:endParaRPr lang="en-US" sz="2400" smtClean="0">
              <a:solidFill>
                <a:srgbClr val="002060"/>
              </a:solidFill>
            </a:endParaRPr>
          </a:p>
          <a:p>
            <a:pPr marL="457200" indent="-457200" eaLnBrk="1" hangingPunct="1">
              <a:spcAft>
                <a:spcPts val="600"/>
              </a:spcAft>
              <a:buClr>
                <a:srgbClr val="002060"/>
              </a:buClr>
              <a:buAutoNum type="arabicPeriod" startAt="2"/>
            </a:pPr>
            <a:endParaRPr lang="en-US" sz="2400" smtClean="0">
              <a:solidFill>
                <a:srgbClr val="002060"/>
              </a:solidFill>
            </a:endParaRPr>
          </a:p>
          <a:p>
            <a:pPr marL="457200" indent="-457200" eaLnBrk="1" hangingPunct="1">
              <a:spcAft>
                <a:spcPts val="600"/>
              </a:spcAft>
              <a:buClr>
                <a:srgbClr val="002060"/>
              </a:buClr>
              <a:buAutoNum type="arabicPeriod" startAt="2"/>
            </a:pPr>
            <a:endParaRPr lang="en-US" sz="2400" smtClean="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4</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10" name="TextBox 9"/>
          <p:cNvSpPr txBox="1"/>
          <p:nvPr/>
        </p:nvSpPr>
        <p:spPr>
          <a:xfrm>
            <a:off x="228600" y="6396335"/>
            <a:ext cx="69342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solidFill>
                <a:srgbClr val="C00000"/>
              </a:solidFill>
            </a:endParaRPr>
          </a:p>
        </p:txBody>
      </p:sp>
    </p:spTree>
    <p:extLst>
      <p:ext uri="{BB962C8B-B14F-4D97-AF65-F5344CB8AC3E}">
        <p14:creationId xmlns:p14="http://schemas.microsoft.com/office/powerpoint/2010/main" val="3153988388"/>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3200" b="1" smtClean="0">
                <a:solidFill>
                  <a:srgbClr val="002060"/>
                </a:solidFill>
              </a:rPr>
              <a:t>Employee Requests for Leave</a:t>
            </a:r>
            <a:endParaRPr lang="en-US" sz="3000" b="1" smtClean="0">
              <a:solidFill>
                <a:srgbClr val="002060"/>
              </a:solidFill>
            </a:endParaRPr>
          </a:p>
        </p:txBody>
      </p:sp>
      <p:sp>
        <p:nvSpPr>
          <p:cNvPr id="313347" name="Content Placeholder 3"/>
          <p:cNvSpPr>
            <a:spLocks noGrp="1"/>
          </p:cNvSpPr>
          <p:nvPr>
            <p:ph sz="quarter" idx="4294967295"/>
          </p:nvPr>
        </p:nvSpPr>
        <p:spPr>
          <a:xfrm>
            <a:off x="338931" y="1508126"/>
            <a:ext cx="8504238" cy="4422775"/>
          </a:xfrm>
        </p:spPr>
        <p:txBody>
          <a:bodyPr/>
          <a:lstStyle/>
          <a:p>
            <a:pPr marL="457200" indent="-457200" eaLnBrk="1" hangingPunct="1">
              <a:spcAft>
                <a:spcPts val="600"/>
              </a:spcAft>
              <a:buClr>
                <a:srgbClr val="002060"/>
              </a:buClr>
              <a:buFont typeface="+mj-lt"/>
              <a:buAutoNum type="arabicPeriod"/>
            </a:pPr>
            <a:r>
              <a:rPr lang="en-US" sz="2000" smtClean="0">
                <a:solidFill>
                  <a:srgbClr val="002060"/>
                </a:solidFill>
              </a:rPr>
              <a:t>Employer cannot require written request.  ICA has informally stated that employer cannot request written confirmation from employee after absence that it is for covered purpose or ask for documentation to be submitted by the employee to payroll to notify payroll to use paid leave.</a:t>
            </a:r>
          </a:p>
          <a:p>
            <a:pPr marL="457200" indent="-457200" eaLnBrk="1" hangingPunct="1">
              <a:spcAft>
                <a:spcPts val="600"/>
              </a:spcAft>
              <a:buClr>
                <a:srgbClr val="002060"/>
              </a:buClr>
              <a:buFont typeface="+mj-lt"/>
              <a:buAutoNum type="arabicPeriod"/>
            </a:pPr>
            <a:r>
              <a:rPr lang="en-US" sz="2000" smtClean="0">
                <a:solidFill>
                  <a:srgbClr val="002060"/>
                </a:solidFill>
              </a:rPr>
              <a:t>Would likely be permissible to require employees to report absence to their supervisor or to HR, as long as notice is allowed to be verbal, written, or electronic means.</a:t>
            </a:r>
          </a:p>
          <a:p>
            <a:pPr marL="457200" indent="-457200" eaLnBrk="1" hangingPunct="1">
              <a:spcAft>
                <a:spcPts val="600"/>
              </a:spcAft>
              <a:buClr>
                <a:srgbClr val="002060"/>
              </a:buClr>
              <a:buFont typeface="+mj-lt"/>
              <a:buAutoNum type="arabicPeriod"/>
            </a:pPr>
            <a:r>
              <a:rPr lang="en-US" sz="2000" smtClean="0">
                <a:solidFill>
                  <a:srgbClr val="002060"/>
                </a:solidFill>
              </a:rPr>
              <a:t>Employer </a:t>
            </a:r>
            <a:r>
              <a:rPr lang="en-US" sz="2000">
                <a:solidFill>
                  <a:srgbClr val="002060"/>
                </a:solidFill>
              </a:rPr>
              <a:t>can designate absence paid sick time in absence of employee request if it has good faith belief that the absence was for a reason covered by FWHFA and reverses itself if it discovers that the leave was not for a covered reason</a:t>
            </a:r>
            <a:r>
              <a:rPr lang="en-US" sz="2000" smtClean="0">
                <a:solidFill>
                  <a:srgbClr val="002060"/>
                </a:solidFill>
              </a:rPr>
              <a:t>.</a:t>
            </a:r>
          </a:p>
          <a:p>
            <a:pPr marL="457200" indent="-457200" eaLnBrk="1" hangingPunct="1">
              <a:spcAft>
                <a:spcPts val="600"/>
              </a:spcAft>
              <a:buClr>
                <a:srgbClr val="002060"/>
              </a:buClr>
              <a:buFont typeface="+mj-lt"/>
              <a:buAutoNum type="arabicPeriod"/>
            </a:pPr>
            <a:endParaRPr lang="en-US" sz="2000">
              <a:solidFill>
                <a:srgbClr val="002060"/>
              </a:solidFill>
            </a:endParaRPr>
          </a:p>
          <a:p>
            <a:pPr marL="457200" indent="-457200" eaLnBrk="1" hangingPunct="1">
              <a:spcAft>
                <a:spcPts val="600"/>
              </a:spcAft>
              <a:buClr>
                <a:srgbClr val="002060"/>
              </a:buClr>
              <a:buFont typeface="+mj-lt"/>
              <a:buAutoNum type="arabicPeriod"/>
            </a:pPr>
            <a:endParaRPr lang="en-US" sz="180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40</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1854560519"/>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3200" b="1" smtClean="0">
                <a:solidFill>
                  <a:srgbClr val="002060"/>
                </a:solidFill>
              </a:rPr>
              <a:t>Documentation of Need for Leave</a:t>
            </a:r>
            <a:endParaRPr lang="en-US" sz="3000" b="1" smtClean="0">
              <a:solidFill>
                <a:srgbClr val="002060"/>
              </a:solidFill>
            </a:endParaRPr>
          </a:p>
        </p:txBody>
      </p:sp>
      <p:sp>
        <p:nvSpPr>
          <p:cNvPr id="313347" name="Content Placeholder 3"/>
          <p:cNvSpPr>
            <a:spLocks noGrp="1"/>
          </p:cNvSpPr>
          <p:nvPr>
            <p:ph sz="quarter" idx="4294967295"/>
          </p:nvPr>
        </p:nvSpPr>
        <p:spPr>
          <a:xfrm>
            <a:off x="110331" y="1333719"/>
            <a:ext cx="8504238" cy="4422775"/>
          </a:xfrm>
        </p:spPr>
        <p:txBody>
          <a:bodyPr/>
          <a:lstStyle/>
          <a:p>
            <a:pPr marL="457200" indent="-457200" eaLnBrk="1" hangingPunct="1">
              <a:spcAft>
                <a:spcPts val="600"/>
              </a:spcAft>
              <a:buClr>
                <a:srgbClr val="002060"/>
              </a:buClr>
              <a:buFont typeface="+mj-lt"/>
              <a:buAutoNum type="arabicPeriod"/>
            </a:pPr>
            <a:r>
              <a:rPr lang="en-US" sz="2600" smtClean="0">
                <a:solidFill>
                  <a:srgbClr val="002060"/>
                </a:solidFill>
              </a:rPr>
              <a:t>Employer may request documentation relating to the leave if the employee is absent for three or more consecutive days ONLY.  </a:t>
            </a:r>
          </a:p>
          <a:p>
            <a:pPr marL="457200" indent="-457200" eaLnBrk="1" hangingPunct="1">
              <a:spcAft>
                <a:spcPts val="600"/>
              </a:spcAft>
              <a:buClr>
                <a:srgbClr val="002060"/>
              </a:buClr>
              <a:buFont typeface="+mj-lt"/>
              <a:buAutoNum type="arabicPeriod"/>
            </a:pPr>
            <a:r>
              <a:rPr lang="en-US" sz="2600" smtClean="0">
                <a:solidFill>
                  <a:srgbClr val="002060"/>
                </a:solidFill>
              </a:rPr>
              <a:t>Cannot request documentation for 1-2 day absence.</a:t>
            </a:r>
          </a:p>
          <a:p>
            <a:pPr marL="457200" indent="-457200" eaLnBrk="1" hangingPunct="1">
              <a:spcAft>
                <a:spcPts val="600"/>
              </a:spcAft>
              <a:buClr>
                <a:srgbClr val="002060"/>
              </a:buClr>
              <a:buFont typeface="+mj-lt"/>
              <a:buAutoNum type="arabicPeriod"/>
            </a:pPr>
            <a:r>
              <a:rPr lang="en-US" sz="2600" smtClean="0">
                <a:solidFill>
                  <a:srgbClr val="002060"/>
                </a:solidFill>
              </a:rPr>
              <a:t>Acceptable documentation includes:</a:t>
            </a:r>
            <a:endParaRPr lang="en-US" sz="2600">
              <a:solidFill>
                <a:srgbClr val="002060"/>
              </a:solidFill>
            </a:endParaRPr>
          </a:p>
          <a:p>
            <a:pPr marL="914400" lvl="1" indent="-457200" eaLnBrk="1" hangingPunct="1">
              <a:spcAft>
                <a:spcPts val="600"/>
              </a:spcAft>
              <a:buClr>
                <a:srgbClr val="002060"/>
              </a:buClr>
              <a:buFont typeface="+mj-lt"/>
              <a:buAutoNum type="alphaLcPeriod"/>
            </a:pPr>
            <a:r>
              <a:rPr lang="en-US" sz="2000" smtClean="0">
                <a:solidFill>
                  <a:srgbClr val="002060"/>
                </a:solidFill>
              </a:rPr>
              <a:t>A statement from a health care provider that leave was necessary is sufficient.</a:t>
            </a:r>
          </a:p>
          <a:p>
            <a:pPr marL="914400" lvl="1" indent="-457200" eaLnBrk="1" hangingPunct="1">
              <a:spcAft>
                <a:spcPts val="600"/>
              </a:spcAft>
              <a:buClr>
                <a:srgbClr val="002060"/>
              </a:buClr>
              <a:buFont typeface="+mj-lt"/>
              <a:buAutoNum type="alphaLcPeriod"/>
            </a:pPr>
            <a:r>
              <a:rPr lang="en-US" sz="2000" smtClean="0">
                <a:solidFill>
                  <a:srgbClr val="002060"/>
                </a:solidFill>
              </a:rPr>
              <a:t>For leave related to domestic abuse, sexual violence, etc. employer must accept a police report, restraining order, statement from counselor, statement from attorney, or similar document or the employee’s own written statement affirming that they or a family member is a victim of domestic violence, sexual violence, assault, or stalking</a:t>
            </a:r>
            <a:endParaRPr lang="en-US" sz="180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41</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403743150"/>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3200" b="1" smtClean="0">
                <a:solidFill>
                  <a:srgbClr val="002060"/>
                </a:solidFill>
              </a:rPr>
              <a:t>Documentation of Need for Leave</a:t>
            </a:r>
            <a:endParaRPr lang="en-US" sz="3000" b="1" smtClean="0">
              <a:solidFill>
                <a:srgbClr val="002060"/>
              </a:solidFill>
            </a:endParaRPr>
          </a:p>
        </p:txBody>
      </p:sp>
      <p:sp>
        <p:nvSpPr>
          <p:cNvPr id="313347" name="Content Placeholder 3"/>
          <p:cNvSpPr>
            <a:spLocks noGrp="1"/>
          </p:cNvSpPr>
          <p:nvPr>
            <p:ph sz="quarter" idx="4294967295"/>
          </p:nvPr>
        </p:nvSpPr>
        <p:spPr>
          <a:xfrm>
            <a:off x="338931" y="1508126"/>
            <a:ext cx="8504238" cy="4422775"/>
          </a:xfrm>
        </p:spPr>
        <p:txBody>
          <a:bodyPr/>
          <a:lstStyle/>
          <a:p>
            <a:pPr marL="457200" indent="-457200" eaLnBrk="1" hangingPunct="1">
              <a:spcAft>
                <a:spcPts val="600"/>
              </a:spcAft>
              <a:buClr>
                <a:srgbClr val="002060"/>
              </a:buClr>
              <a:buFont typeface="+mj-lt"/>
              <a:buAutoNum type="arabicPeriod"/>
            </a:pPr>
            <a:r>
              <a:rPr lang="en-US" sz="2600" smtClean="0">
                <a:solidFill>
                  <a:srgbClr val="002060"/>
                </a:solidFill>
              </a:rPr>
              <a:t>Documentation only has to say that the leave was necessary, and employer cannot ask for details of illness or details of reason for absence relating to domestic violence, sexual violence, assault, or stalking.</a:t>
            </a:r>
            <a:endParaRPr lang="en-US" sz="2600">
              <a:solidFill>
                <a:srgbClr val="002060"/>
              </a:solidFill>
            </a:endParaRPr>
          </a:p>
          <a:p>
            <a:pPr marL="457200" indent="-457200" eaLnBrk="1" hangingPunct="1">
              <a:spcAft>
                <a:spcPts val="600"/>
              </a:spcAft>
              <a:buClr>
                <a:srgbClr val="002060"/>
              </a:buClr>
              <a:buFont typeface="+mj-lt"/>
              <a:buAutoNum type="arabicPeriod"/>
            </a:pPr>
            <a:r>
              <a:rPr lang="en-US" sz="2600" smtClean="0">
                <a:solidFill>
                  <a:srgbClr val="002060"/>
                </a:solidFill>
              </a:rPr>
              <a:t>Employer cannot request second opinion or additional verification beyond the identified acceptable documentation.</a:t>
            </a:r>
            <a:endParaRPr lang="en-US" sz="2600">
              <a:solidFill>
                <a:srgbClr val="002060"/>
              </a:solidFill>
            </a:endParaRPr>
          </a:p>
          <a:p>
            <a:pPr marL="457200" indent="-457200" eaLnBrk="1" hangingPunct="1">
              <a:spcAft>
                <a:spcPts val="600"/>
              </a:spcAft>
              <a:buClr>
                <a:srgbClr val="002060"/>
              </a:buClr>
              <a:buFont typeface="+mj-lt"/>
              <a:buAutoNum type="arabicPeriod"/>
            </a:pPr>
            <a:r>
              <a:rPr lang="en-US" sz="2600" smtClean="0">
                <a:solidFill>
                  <a:srgbClr val="002060"/>
                </a:solidFill>
              </a:rPr>
              <a:t>Information </a:t>
            </a:r>
            <a:r>
              <a:rPr lang="en-US" sz="2600">
                <a:solidFill>
                  <a:srgbClr val="002060"/>
                </a:solidFill>
              </a:rPr>
              <a:t>relating to leave must be treated as confidential.</a:t>
            </a:r>
          </a:p>
          <a:p>
            <a:pPr marL="914400" lvl="1" indent="-457200" eaLnBrk="1" hangingPunct="1">
              <a:spcAft>
                <a:spcPts val="600"/>
              </a:spcAft>
              <a:buClr>
                <a:srgbClr val="002060"/>
              </a:buClr>
              <a:buFont typeface="+mj-lt"/>
              <a:buAutoNum type="alphaLcPeriod"/>
            </a:pPr>
            <a:endParaRPr lang="en-US" sz="180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42</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1834604922"/>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3200" b="1" smtClean="0">
                <a:solidFill>
                  <a:srgbClr val="002060"/>
                </a:solidFill>
              </a:rPr>
              <a:t>Retaliation</a:t>
            </a:r>
            <a:endParaRPr lang="en-US" sz="3000" b="1" smtClean="0">
              <a:solidFill>
                <a:srgbClr val="002060"/>
              </a:solidFill>
            </a:endParaRPr>
          </a:p>
        </p:txBody>
      </p:sp>
      <p:sp>
        <p:nvSpPr>
          <p:cNvPr id="313347" name="Content Placeholder 3"/>
          <p:cNvSpPr>
            <a:spLocks noGrp="1"/>
          </p:cNvSpPr>
          <p:nvPr>
            <p:ph sz="quarter" idx="4294967295"/>
          </p:nvPr>
        </p:nvSpPr>
        <p:spPr>
          <a:xfrm>
            <a:off x="338931" y="1508126"/>
            <a:ext cx="8504238" cy="4422775"/>
          </a:xfrm>
        </p:spPr>
        <p:txBody>
          <a:bodyPr/>
          <a:lstStyle/>
          <a:p>
            <a:pPr marL="457200" indent="-457200" eaLnBrk="1" hangingPunct="1">
              <a:spcAft>
                <a:spcPts val="600"/>
              </a:spcAft>
              <a:buClr>
                <a:srgbClr val="002060"/>
              </a:buClr>
              <a:buFont typeface="+mj-lt"/>
              <a:buAutoNum type="arabicPeriod"/>
            </a:pPr>
            <a:r>
              <a:rPr lang="en-US" sz="2600" dirty="0" smtClean="0">
                <a:solidFill>
                  <a:srgbClr val="002060"/>
                </a:solidFill>
              </a:rPr>
              <a:t>Retaliation for use of sick time is prohibited.</a:t>
            </a:r>
          </a:p>
          <a:p>
            <a:pPr marL="457200" indent="-457200" eaLnBrk="1" hangingPunct="1">
              <a:spcAft>
                <a:spcPts val="600"/>
              </a:spcAft>
              <a:buClr>
                <a:srgbClr val="002060"/>
              </a:buClr>
              <a:buFont typeface="+mj-lt"/>
              <a:buAutoNum type="arabicPeriod"/>
            </a:pPr>
            <a:r>
              <a:rPr lang="en-US" sz="2600" dirty="0" smtClean="0">
                <a:solidFill>
                  <a:srgbClr val="002060"/>
                </a:solidFill>
              </a:rPr>
              <a:t>Retaliation is prohibited for:</a:t>
            </a:r>
          </a:p>
          <a:p>
            <a:pPr marL="914400" lvl="1" indent="-457200" eaLnBrk="1" hangingPunct="1">
              <a:spcAft>
                <a:spcPts val="600"/>
              </a:spcAft>
              <a:buClr>
                <a:srgbClr val="002060"/>
              </a:buClr>
              <a:buFont typeface="+mj-lt"/>
              <a:buAutoNum type="alphaLcParenR"/>
            </a:pPr>
            <a:r>
              <a:rPr lang="en-US" sz="2100" dirty="0" smtClean="0">
                <a:solidFill>
                  <a:srgbClr val="002060"/>
                </a:solidFill>
              </a:rPr>
              <a:t>exercising rights; </a:t>
            </a:r>
          </a:p>
          <a:p>
            <a:pPr marL="914400" lvl="1" indent="-457200" eaLnBrk="1" hangingPunct="1">
              <a:spcAft>
                <a:spcPts val="600"/>
              </a:spcAft>
              <a:buClr>
                <a:srgbClr val="002060"/>
              </a:buClr>
              <a:buFont typeface="+mj-lt"/>
              <a:buAutoNum type="alphaLcParenR"/>
            </a:pPr>
            <a:r>
              <a:rPr lang="en-US" sz="2100" dirty="0" smtClean="0">
                <a:solidFill>
                  <a:srgbClr val="002060"/>
                </a:solidFill>
              </a:rPr>
              <a:t>making a complaint; </a:t>
            </a:r>
          </a:p>
          <a:p>
            <a:pPr marL="914400" lvl="1" indent="-457200" eaLnBrk="1" hangingPunct="1">
              <a:spcAft>
                <a:spcPts val="600"/>
              </a:spcAft>
              <a:buClr>
                <a:srgbClr val="002060"/>
              </a:buClr>
              <a:buFont typeface="+mj-lt"/>
              <a:buAutoNum type="alphaLcParenR"/>
            </a:pPr>
            <a:r>
              <a:rPr lang="en-US" sz="2100" dirty="0">
                <a:solidFill>
                  <a:srgbClr val="002060"/>
                </a:solidFill>
              </a:rPr>
              <a:t>s</a:t>
            </a:r>
            <a:r>
              <a:rPr lang="en-US" sz="2100" dirty="0" smtClean="0">
                <a:solidFill>
                  <a:srgbClr val="002060"/>
                </a:solidFill>
              </a:rPr>
              <a:t>upporting another’s complaint.</a:t>
            </a:r>
          </a:p>
          <a:p>
            <a:pPr marL="639762" indent="-457200" eaLnBrk="1" hangingPunct="1">
              <a:spcAft>
                <a:spcPts val="600"/>
              </a:spcAft>
              <a:buClr>
                <a:srgbClr val="002060"/>
              </a:buClr>
              <a:buFont typeface="+mj-lt"/>
              <a:buAutoNum type="arabicPeriod"/>
            </a:pPr>
            <a:r>
              <a:rPr lang="en-US" sz="2600" dirty="0" smtClean="0">
                <a:solidFill>
                  <a:srgbClr val="002060"/>
                </a:solidFill>
              </a:rPr>
              <a:t>Any adverse action occurring within 90 days after exercise of rights relating to sick time presumed to be retaliation.</a:t>
            </a:r>
          </a:p>
          <a:p>
            <a:pPr marL="0" indent="0" eaLnBrk="1" hangingPunct="1">
              <a:spcAft>
                <a:spcPts val="600"/>
              </a:spcAft>
              <a:buClr>
                <a:srgbClr val="002060"/>
              </a:buClr>
              <a:buNone/>
            </a:pPr>
            <a:endParaRPr lang="en-US" sz="1800" dirty="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43</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3794212058"/>
      </p:ext>
    </p:extLst>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3200" b="1" smtClean="0">
                <a:solidFill>
                  <a:srgbClr val="002060"/>
                </a:solidFill>
              </a:rPr>
              <a:t>Retaliation</a:t>
            </a:r>
            <a:endParaRPr lang="en-US" sz="3000" b="1" smtClean="0">
              <a:solidFill>
                <a:srgbClr val="002060"/>
              </a:solidFill>
            </a:endParaRPr>
          </a:p>
        </p:txBody>
      </p:sp>
      <p:sp>
        <p:nvSpPr>
          <p:cNvPr id="313347" name="Content Placeholder 3"/>
          <p:cNvSpPr>
            <a:spLocks noGrp="1"/>
          </p:cNvSpPr>
          <p:nvPr>
            <p:ph sz="quarter" idx="4294967295"/>
          </p:nvPr>
        </p:nvSpPr>
        <p:spPr>
          <a:xfrm>
            <a:off x="338931" y="1508126"/>
            <a:ext cx="8504238" cy="4422775"/>
          </a:xfrm>
        </p:spPr>
        <p:txBody>
          <a:bodyPr/>
          <a:lstStyle/>
          <a:p>
            <a:pPr marL="696912" indent="-514350" eaLnBrk="1" hangingPunct="1">
              <a:spcAft>
                <a:spcPts val="600"/>
              </a:spcAft>
              <a:buClr>
                <a:srgbClr val="002060"/>
              </a:buClr>
              <a:buFont typeface="+mj-lt"/>
              <a:buAutoNum type="arabicPeriod" startAt="4"/>
            </a:pPr>
            <a:r>
              <a:rPr lang="en-US" sz="2600" dirty="0" smtClean="0">
                <a:solidFill>
                  <a:srgbClr val="002060"/>
                </a:solidFill>
              </a:rPr>
              <a:t>Employer must prove by “clear and convincing evidence” that the action was not retaliation.</a:t>
            </a:r>
          </a:p>
          <a:p>
            <a:pPr marL="696912" indent="-514350" eaLnBrk="1" hangingPunct="1">
              <a:spcAft>
                <a:spcPts val="600"/>
              </a:spcAft>
              <a:buClr>
                <a:srgbClr val="002060"/>
              </a:buClr>
              <a:buFont typeface="+mj-lt"/>
              <a:buAutoNum type="arabicPeriod" startAt="4"/>
            </a:pPr>
            <a:r>
              <a:rPr lang="en-US" sz="2600" dirty="0" smtClean="0">
                <a:solidFill>
                  <a:srgbClr val="002060"/>
                </a:solidFill>
              </a:rPr>
              <a:t>Becomes more important to document performance issues, violations of company policies, practices, and procedures, counseling, discipline, etc.</a:t>
            </a:r>
          </a:p>
          <a:p>
            <a:pPr marL="696912" indent="-514350" eaLnBrk="1" hangingPunct="1">
              <a:spcAft>
                <a:spcPts val="600"/>
              </a:spcAft>
              <a:buClr>
                <a:srgbClr val="002060"/>
              </a:buClr>
              <a:buFont typeface="+mj-lt"/>
              <a:buAutoNum type="arabicPeriod" startAt="4"/>
            </a:pPr>
            <a:r>
              <a:rPr lang="en-US" sz="2600" dirty="0" smtClean="0">
                <a:solidFill>
                  <a:srgbClr val="002060"/>
                </a:solidFill>
              </a:rPr>
              <a:t>Employer likely able to impose discipline against employee who fraudulently uses leave without it being retaliation, because if the leave is not used for qualifying reason it is not protected leave.</a:t>
            </a:r>
          </a:p>
          <a:p>
            <a:pPr marL="0" indent="0" eaLnBrk="1" hangingPunct="1">
              <a:spcAft>
                <a:spcPts val="600"/>
              </a:spcAft>
              <a:buClr>
                <a:srgbClr val="002060"/>
              </a:buClr>
              <a:buNone/>
            </a:pPr>
            <a:endParaRPr lang="en-US" sz="1800" dirty="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44</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92552630"/>
      </p:ext>
    </p:extLst>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a:xfrm>
            <a:off x="338931" y="228600"/>
            <a:ext cx="8497094" cy="1038227"/>
          </a:xfrm>
        </p:spPr>
        <p:txBody>
          <a:bodyPr/>
          <a:lstStyle/>
          <a:p>
            <a:pPr eaLnBrk="1" hangingPunct="1"/>
            <a:r>
              <a:rPr lang="en-US" sz="3200" b="1" dirty="0" smtClean="0">
                <a:solidFill>
                  <a:srgbClr val="002060"/>
                </a:solidFill>
              </a:rPr>
              <a:t>Use of Absence as Basis for Adverse Action Prohibited</a:t>
            </a:r>
            <a:endParaRPr lang="en-US" sz="3000" b="1" dirty="0" smtClean="0">
              <a:solidFill>
                <a:srgbClr val="002060"/>
              </a:solidFill>
            </a:endParaRPr>
          </a:p>
        </p:txBody>
      </p:sp>
      <p:sp>
        <p:nvSpPr>
          <p:cNvPr id="313347" name="Content Placeholder 3"/>
          <p:cNvSpPr>
            <a:spLocks noGrp="1"/>
          </p:cNvSpPr>
          <p:nvPr>
            <p:ph sz="quarter" idx="4294967295"/>
          </p:nvPr>
        </p:nvSpPr>
        <p:spPr>
          <a:xfrm>
            <a:off x="338931" y="1508126"/>
            <a:ext cx="8504238" cy="4422775"/>
          </a:xfrm>
        </p:spPr>
        <p:txBody>
          <a:bodyPr/>
          <a:lstStyle/>
          <a:p>
            <a:pPr marL="457200" indent="-457200" eaLnBrk="1" hangingPunct="1">
              <a:spcAft>
                <a:spcPts val="600"/>
              </a:spcAft>
              <a:buClr>
                <a:srgbClr val="002060"/>
              </a:buClr>
              <a:buFont typeface="+mj-lt"/>
              <a:buAutoNum type="arabicPeriod"/>
            </a:pPr>
            <a:r>
              <a:rPr lang="en-US" sz="2600" dirty="0" smtClean="0">
                <a:solidFill>
                  <a:srgbClr val="002060"/>
                </a:solidFill>
              </a:rPr>
              <a:t>Employers cannot use paid sick time absences as the basis for  discipline or termination.</a:t>
            </a:r>
          </a:p>
          <a:p>
            <a:pPr marL="457200" indent="-457200" eaLnBrk="1" hangingPunct="1">
              <a:spcAft>
                <a:spcPts val="600"/>
              </a:spcAft>
              <a:buClr>
                <a:srgbClr val="002060"/>
              </a:buClr>
              <a:buFont typeface="+mj-lt"/>
              <a:buAutoNum type="arabicPeriod"/>
            </a:pPr>
            <a:r>
              <a:rPr lang="en-US" sz="2600" dirty="0" smtClean="0">
                <a:solidFill>
                  <a:srgbClr val="002060"/>
                </a:solidFill>
              </a:rPr>
              <a:t>Cannot have “no fault” attendance policies that would count the sick leave as points or an occurrence.</a:t>
            </a:r>
          </a:p>
          <a:p>
            <a:pPr marL="0" indent="0" eaLnBrk="1" hangingPunct="1">
              <a:spcAft>
                <a:spcPts val="600"/>
              </a:spcAft>
              <a:buClr>
                <a:srgbClr val="002060"/>
              </a:buClr>
              <a:buNone/>
            </a:pPr>
            <a:endParaRPr lang="en-US" sz="1800" dirty="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45</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367395081"/>
      </p:ext>
    </p:extLst>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a:xfrm>
            <a:off x="338931" y="228600"/>
            <a:ext cx="8497094" cy="1038227"/>
          </a:xfrm>
        </p:spPr>
        <p:txBody>
          <a:bodyPr/>
          <a:lstStyle/>
          <a:p>
            <a:pPr eaLnBrk="1" hangingPunct="1"/>
            <a:r>
              <a:rPr lang="en-US" sz="3200" b="1" dirty="0" smtClean="0">
                <a:solidFill>
                  <a:srgbClr val="002060"/>
                </a:solidFill>
              </a:rPr>
              <a:t>Use of Absence as Basis for Adverse Action Prohibited</a:t>
            </a:r>
            <a:endParaRPr lang="en-US" sz="3000" b="1" dirty="0" smtClean="0">
              <a:solidFill>
                <a:srgbClr val="002060"/>
              </a:solidFill>
            </a:endParaRPr>
          </a:p>
        </p:txBody>
      </p:sp>
      <p:sp>
        <p:nvSpPr>
          <p:cNvPr id="313347" name="Content Placeholder 3"/>
          <p:cNvSpPr>
            <a:spLocks noGrp="1"/>
          </p:cNvSpPr>
          <p:nvPr>
            <p:ph sz="quarter" idx="4294967295"/>
          </p:nvPr>
        </p:nvSpPr>
        <p:spPr>
          <a:xfrm>
            <a:off x="338931" y="1508126"/>
            <a:ext cx="8504238" cy="4422775"/>
          </a:xfrm>
        </p:spPr>
        <p:txBody>
          <a:bodyPr/>
          <a:lstStyle/>
          <a:p>
            <a:pPr marL="514350" indent="-514350" eaLnBrk="1" hangingPunct="1">
              <a:spcAft>
                <a:spcPts val="600"/>
              </a:spcAft>
              <a:buClr>
                <a:srgbClr val="002060"/>
              </a:buClr>
              <a:buFont typeface="+mj-lt"/>
              <a:buAutoNum type="arabicPeriod" startAt="3"/>
            </a:pPr>
            <a:r>
              <a:rPr lang="en-US" sz="2600" dirty="0">
                <a:solidFill>
                  <a:srgbClr val="002060"/>
                </a:solidFill>
              </a:rPr>
              <a:t>No-call/no-show </a:t>
            </a:r>
            <a:r>
              <a:rPr lang="en-US" sz="2600" dirty="0" smtClean="0">
                <a:solidFill>
                  <a:srgbClr val="002060"/>
                </a:solidFill>
              </a:rPr>
              <a:t>policies.  </a:t>
            </a:r>
          </a:p>
          <a:p>
            <a:pPr marL="731838" lvl="1" indent="-457200" eaLnBrk="1" hangingPunct="1">
              <a:spcAft>
                <a:spcPts val="600"/>
              </a:spcAft>
              <a:buClr>
                <a:srgbClr val="002060"/>
              </a:buClr>
              <a:buFont typeface="+mj-lt"/>
              <a:buAutoNum type="alphaLcPeriod"/>
            </a:pPr>
            <a:r>
              <a:rPr lang="en-US" sz="2100" dirty="0" smtClean="0">
                <a:solidFill>
                  <a:srgbClr val="002060"/>
                </a:solidFill>
              </a:rPr>
              <a:t>Employers should </a:t>
            </a:r>
            <a:r>
              <a:rPr lang="en-US" sz="2100" dirty="0">
                <a:solidFill>
                  <a:srgbClr val="002060"/>
                </a:solidFill>
              </a:rPr>
              <a:t>keep policies in place but be flexible and reasonable regarding employee who returns and says that the leave was for a reason covered by the sick time law, similar to FMLA</a:t>
            </a:r>
            <a:r>
              <a:rPr lang="en-US" sz="2100" dirty="0" smtClean="0">
                <a:solidFill>
                  <a:srgbClr val="002060"/>
                </a:solidFill>
              </a:rPr>
              <a:t>.</a:t>
            </a:r>
          </a:p>
          <a:p>
            <a:pPr marL="731838" lvl="1" indent="-457200" eaLnBrk="1" hangingPunct="1">
              <a:spcAft>
                <a:spcPts val="600"/>
              </a:spcAft>
              <a:buClr>
                <a:srgbClr val="002060"/>
              </a:buClr>
              <a:buFont typeface="+mj-lt"/>
              <a:buAutoNum type="alphaLcPeriod"/>
            </a:pPr>
            <a:r>
              <a:rPr lang="en-US" sz="2100" dirty="0" smtClean="0">
                <a:solidFill>
                  <a:srgbClr val="002060"/>
                </a:solidFill>
              </a:rPr>
              <a:t>FMLA has a 15 day reinstatement rule so that for example, a company follows its no call no show policy and terminates an employee, and employee brings in doctor’s note, then can reinstate if qualifies.</a:t>
            </a:r>
          </a:p>
          <a:p>
            <a:pPr marL="731838" lvl="1" indent="-457200" eaLnBrk="1" hangingPunct="1">
              <a:spcAft>
                <a:spcPts val="600"/>
              </a:spcAft>
              <a:buClr>
                <a:srgbClr val="002060"/>
              </a:buClr>
              <a:buFont typeface="+mj-lt"/>
              <a:buAutoNum type="alphaLcPeriod"/>
            </a:pPr>
            <a:endParaRPr lang="en-US" sz="2100" dirty="0">
              <a:solidFill>
                <a:srgbClr val="002060"/>
              </a:solidFill>
            </a:endParaRPr>
          </a:p>
          <a:p>
            <a:pPr marL="0" indent="0" eaLnBrk="1" hangingPunct="1">
              <a:spcAft>
                <a:spcPts val="600"/>
              </a:spcAft>
              <a:buClr>
                <a:srgbClr val="002060"/>
              </a:buClr>
              <a:buNone/>
            </a:pPr>
            <a:endParaRPr lang="en-US" sz="1800" dirty="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46</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199243198"/>
      </p:ext>
    </p:extLst>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a:xfrm>
            <a:off x="338931" y="228600"/>
            <a:ext cx="8497094" cy="990600"/>
          </a:xfrm>
        </p:spPr>
        <p:txBody>
          <a:bodyPr/>
          <a:lstStyle/>
          <a:p>
            <a:pPr eaLnBrk="1" hangingPunct="1"/>
            <a:r>
              <a:rPr lang="en-US" sz="3200" b="1" dirty="0" smtClean="0">
                <a:solidFill>
                  <a:srgbClr val="002060"/>
                </a:solidFill>
              </a:rPr>
              <a:t>Use of Absence as Basis for Adverse Action Prohibited</a:t>
            </a:r>
            <a:endParaRPr lang="en-US" sz="3000" b="1" dirty="0" smtClean="0">
              <a:solidFill>
                <a:srgbClr val="002060"/>
              </a:solidFill>
            </a:endParaRPr>
          </a:p>
        </p:txBody>
      </p:sp>
      <p:sp>
        <p:nvSpPr>
          <p:cNvPr id="313347" name="Content Placeholder 3"/>
          <p:cNvSpPr>
            <a:spLocks noGrp="1"/>
          </p:cNvSpPr>
          <p:nvPr>
            <p:ph sz="quarter" idx="4294967295"/>
          </p:nvPr>
        </p:nvSpPr>
        <p:spPr>
          <a:xfrm>
            <a:off x="338931" y="1508126"/>
            <a:ext cx="8504238" cy="4422775"/>
          </a:xfrm>
        </p:spPr>
        <p:txBody>
          <a:bodyPr/>
          <a:lstStyle/>
          <a:p>
            <a:pPr marL="514350" indent="-514350" eaLnBrk="1" hangingPunct="1">
              <a:spcAft>
                <a:spcPts val="600"/>
              </a:spcAft>
              <a:buClr>
                <a:srgbClr val="002060"/>
              </a:buClr>
              <a:buFont typeface="+mj-lt"/>
              <a:buAutoNum type="arabicPeriod" startAt="4"/>
            </a:pPr>
            <a:r>
              <a:rPr lang="en-US" sz="2800" dirty="0">
                <a:solidFill>
                  <a:srgbClr val="002060"/>
                </a:solidFill>
              </a:rPr>
              <a:t>T</a:t>
            </a:r>
            <a:r>
              <a:rPr lang="en-US" sz="2800" dirty="0" smtClean="0">
                <a:solidFill>
                  <a:srgbClr val="002060"/>
                </a:solidFill>
              </a:rPr>
              <a:t>he </a:t>
            </a:r>
            <a:r>
              <a:rPr lang="en-US" sz="2800" dirty="0">
                <a:solidFill>
                  <a:srgbClr val="002060"/>
                </a:solidFill>
              </a:rPr>
              <a:t>ICA </a:t>
            </a:r>
            <a:r>
              <a:rPr lang="en-US" sz="2800" dirty="0" smtClean="0">
                <a:solidFill>
                  <a:srgbClr val="002060"/>
                </a:solidFill>
              </a:rPr>
              <a:t>FAQ states that that </a:t>
            </a:r>
            <a:r>
              <a:rPr lang="en-US" sz="2800" dirty="0">
                <a:solidFill>
                  <a:srgbClr val="002060"/>
                </a:solidFill>
              </a:rPr>
              <a:t>“rewards” programs (such as one that provides a bonus or other benefit for perfect attendance) would not </a:t>
            </a:r>
            <a:r>
              <a:rPr lang="en-US" sz="2800" dirty="0" smtClean="0">
                <a:solidFill>
                  <a:srgbClr val="002060"/>
                </a:solidFill>
              </a:rPr>
              <a:t>violate the prohibitions against adverse </a:t>
            </a:r>
            <a:r>
              <a:rPr lang="en-US" sz="2800" dirty="0">
                <a:solidFill>
                  <a:srgbClr val="002060"/>
                </a:solidFill>
              </a:rPr>
              <a:t>action or </a:t>
            </a:r>
            <a:r>
              <a:rPr lang="en-US" sz="2800" dirty="0" smtClean="0">
                <a:solidFill>
                  <a:srgbClr val="002060"/>
                </a:solidFill>
              </a:rPr>
              <a:t>retaliation.</a:t>
            </a:r>
          </a:p>
          <a:p>
            <a:pPr marL="514350" indent="-514350" eaLnBrk="1" hangingPunct="1">
              <a:spcAft>
                <a:spcPts val="600"/>
              </a:spcAft>
              <a:buClr>
                <a:srgbClr val="002060"/>
              </a:buClr>
              <a:buFont typeface="+mj-lt"/>
              <a:buAutoNum type="arabicPeriod" startAt="4"/>
            </a:pPr>
            <a:r>
              <a:rPr lang="en-US" sz="2800" dirty="0" smtClean="0">
                <a:solidFill>
                  <a:srgbClr val="002060"/>
                </a:solidFill>
              </a:rPr>
              <a:t>Employer cannot require employee to find their own replacement as a condition of using leave.</a:t>
            </a:r>
            <a:endParaRPr lang="en-US" sz="2800" dirty="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47</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1177915997"/>
      </p:ext>
    </p:extLst>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3200" b="1" smtClean="0">
                <a:solidFill>
                  <a:srgbClr val="002060"/>
                </a:solidFill>
              </a:rPr>
              <a:t>Notices/Posters</a:t>
            </a:r>
            <a:endParaRPr lang="en-US" sz="3000" b="1" smtClean="0">
              <a:solidFill>
                <a:srgbClr val="002060"/>
              </a:solidFill>
            </a:endParaRPr>
          </a:p>
        </p:txBody>
      </p:sp>
      <p:sp>
        <p:nvSpPr>
          <p:cNvPr id="313347" name="Content Placeholder 3"/>
          <p:cNvSpPr>
            <a:spLocks noGrp="1"/>
          </p:cNvSpPr>
          <p:nvPr>
            <p:ph sz="quarter" idx="4294967295"/>
          </p:nvPr>
        </p:nvSpPr>
        <p:spPr>
          <a:xfrm>
            <a:off x="316706" y="1455806"/>
            <a:ext cx="8504238" cy="4422775"/>
          </a:xfrm>
        </p:spPr>
        <p:txBody>
          <a:bodyPr/>
          <a:lstStyle/>
          <a:p>
            <a:pPr marL="457200" indent="-457200" eaLnBrk="1" hangingPunct="1">
              <a:spcAft>
                <a:spcPts val="600"/>
              </a:spcAft>
              <a:buClr>
                <a:srgbClr val="002060"/>
              </a:buClr>
              <a:buFont typeface="+mj-lt"/>
              <a:buAutoNum type="arabicPeriod"/>
            </a:pPr>
            <a:r>
              <a:rPr lang="en-US" sz="2600" smtClean="0">
                <a:solidFill>
                  <a:srgbClr val="002060"/>
                </a:solidFill>
              </a:rPr>
              <a:t>Employers must provide all current employees on July 1 and all new employees hired after July 1 a notice of their rights under the new law, including:</a:t>
            </a:r>
          </a:p>
          <a:p>
            <a:pPr marL="731838" lvl="1" indent="-457200" eaLnBrk="1" hangingPunct="1">
              <a:spcAft>
                <a:spcPts val="600"/>
              </a:spcAft>
              <a:buClr>
                <a:srgbClr val="002060"/>
              </a:buClr>
              <a:buFont typeface="+mj-lt"/>
              <a:buAutoNum type="alphaLcPeriod"/>
            </a:pPr>
            <a:r>
              <a:rPr lang="en-US" sz="1900" smtClean="0">
                <a:solidFill>
                  <a:srgbClr val="002060"/>
                </a:solidFill>
              </a:rPr>
              <a:t>Notification that employees are entitled to paid sick time;</a:t>
            </a:r>
          </a:p>
          <a:p>
            <a:pPr marL="731838" lvl="1" indent="-457200" eaLnBrk="1" hangingPunct="1">
              <a:spcAft>
                <a:spcPts val="600"/>
              </a:spcAft>
              <a:buClr>
                <a:srgbClr val="002060"/>
              </a:buClr>
              <a:buFont typeface="+mj-lt"/>
              <a:buAutoNum type="alphaLcPeriod"/>
            </a:pPr>
            <a:r>
              <a:rPr lang="en-US" sz="1900" smtClean="0">
                <a:solidFill>
                  <a:srgbClr val="002060"/>
                </a:solidFill>
              </a:rPr>
              <a:t>The amount of earned paid sick time that employees are entitled to;</a:t>
            </a:r>
          </a:p>
          <a:p>
            <a:pPr marL="731838" lvl="1" indent="-457200" eaLnBrk="1" hangingPunct="1">
              <a:spcAft>
                <a:spcPts val="600"/>
              </a:spcAft>
              <a:buClr>
                <a:srgbClr val="002060"/>
              </a:buClr>
              <a:buFont typeface="+mj-lt"/>
              <a:buAutoNum type="alphaLcPeriod"/>
            </a:pPr>
            <a:r>
              <a:rPr lang="en-US" sz="1900" smtClean="0">
                <a:solidFill>
                  <a:srgbClr val="002060"/>
                </a:solidFill>
              </a:rPr>
              <a:t>The terms of use guaranteed by Arizona’s earned paid sick time law;</a:t>
            </a:r>
          </a:p>
          <a:p>
            <a:pPr marL="731838" lvl="1" indent="-457200" eaLnBrk="1" hangingPunct="1">
              <a:spcAft>
                <a:spcPts val="600"/>
              </a:spcAft>
              <a:buClr>
                <a:srgbClr val="002060"/>
              </a:buClr>
              <a:buFont typeface="+mj-lt"/>
              <a:buAutoNum type="alphaLcPeriod"/>
            </a:pPr>
            <a:r>
              <a:rPr lang="en-US" sz="1900" smtClean="0">
                <a:solidFill>
                  <a:srgbClr val="002060"/>
                </a:solidFill>
              </a:rPr>
              <a:t>Retaliation is prohibited;</a:t>
            </a:r>
          </a:p>
          <a:p>
            <a:pPr marL="731838" lvl="1" indent="-457200" eaLnBrk="1" hangingPunct="1">
              <a:spcAft>
                <a:spcPts val="600"/>
              </a:spcAft>
              <a:buClr>
                <a:srgbClr val="002060"/>
              </a:buClr>
              <a:buFont typeface="+mj-lt"/>
              <a:buAutoNum type="alphaLcPeriod"/>
            </a:pPr>
            <a:r>
              <a:rPr lang="en-US" sz="1900" smtClean="0">
                <a:solidFill>
                  <a:srgbClr val="002060"/>
                </a:solidFill>
              </a:rPr>
              <a:t>Employee has a right to file a complaint;</a:t>
            </a:r>
          </a:p>
          <a:p>
            <a:pPr marL="731838" lvl="1" indent="-457200" eaLnBrk="1" hangingPunct="1">
              <a:spcAft>
                <a:spcPts val="600"/>
              </a:spcAft>
              <a:buClr>
                <a:srgbClr val="002060"/>
              </a:buClr>
              <a:buFont typeface="+mj-lt"/>
              <a:buAutoNum type="alphaLcPeriod"/>
            </a:pPr>
            <a:r>
              <a:rPr lang="en-US" sz="1900" smtClean="0">
                <a:solidFill>
                  <a:srgbClr val="002060"/>
                </a:solidFill>
              </a:rPr>
              <a:t>Contact information for the Industrial Commission.</a:t>
            </a:r>
          </a:p>
          <a:p>
            <a:pPr marL="457200" indent="-457200" eaLnBrk="1" hangingPunct="1">
              <a:spcAft>
                <a:spcPts val="600"/>
              </a:spcAft>
              <a:buClr>
                <a:srgbClr val="002060"/>
              </a:buClr>
              <a:buFont typeface="+mj-lt"/>
              <a:buAutoNum type="arabicPeriod"/>
            </a:pPr>
            <a:endParaRPr lang="en-US" sz="2600" smtClean="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48</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481967205"/>
      </p:ext>
    </p:extLst>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3200" b="1" smtClean="0">
                <a:solidFill>
                  <a:srgbClr val="002060"/>
                </a:solidFill>
              </a:rPr>
              <a:t>Notices/Poster</a:t>
            </a:r>
            <a:endParaRPr lang="en-US" sz="3000" b="1" smtClean="0">
              <a:solidFill>
                <a:srgbClr val="002060"/>
              </a:solidFill>
            </a:endParaRPr>
          </a:p>
        </p:txBody>
      </p:sp>
      <p:sp>
        <p:nvSpPr>
          <p:cNvPr id="313347" name="Content Placeholder 3"/>
          <p:cNvSpPr>
            <a:spLocks noGrp="1"/>
          </p:cNvSpPr>
          <p:nvPr>
            <p:ph sz="quarter" idx="4294967295"/>
          </p:nvPr>
        </p:nvSpPr>
        <p:spPr>
          <a:xfrm>
            <a:off x="338931" y="1508126"/>
            <a:ext cx="8504238" cy="4422775"/>
          </a:xfrm>
        </p:spPr>
        <p:txBody>
          <a:bodyPr/>
          <a:lstStyle/>
          <a:p>
            <a:pPr marL="514350" indent="-514350" eaLnBrk="1" hangingPunct="1">
              <a:spcAft>
                <a:spcPts val="600"/>
              </a:spcAft>
              <a:buClr>
                <a:srgbClr val="002060"/>
              </a:buClr>
              <a:buFont typeface="+mj-lt"/>
              <a:buAutoNum type="arabicPeriod" startAt="2"/>
            </a:pPr>
            <a:r>
              <a:rPr lang="en-US" sz="2600" dirty="0" smtClean="0">
                <a:solidFill>
                  <a:srgbClr val="002060"/>
                </a:solidFill>
              </a:rPr>
              <a:t>Industrial Commission FAQ states that posting the poster satisfies the requirement to notify employees in writing of their rights under the law.</a:t>
            </a:r>
            <a:endParaRPr lang="en-US" sz="2600" dirty="0">
              <a:solidFill>
                <a:srgbClr val="002060"/>
              </a:solidFill>
            </a:endParaRPr>
          </a:p>
          <a:p>
            <a:pPr marL="514350" indent="-514350" eaLnBrk="1" hangingPunct="1">
              <a:spcAft>
                <a:spcPts val="600"/>
              </a:spcAft>
              <a:buClr>
                <a:srgbClr val="002060"/>
              </a:buClr>
              <a:buFont typeface="+mj-lt"/>
              <a:buAutoNum type="arabicPeriod" startAt="2"/>
            </a:pPr>
            <a:r>
              <a:rPr lang="en-US" sz="2600" dirty="0" smtClean="0">
                <a:solidFill>
                  <a:srgbClr val="002060"/>
                </a:solidFill>
              </a:rPr>
              <a:t>Employers </a:t>
            </a:r>
            <a:r>
              <a:rPr lang="en-US" sz="2600" dirty="0">
                <a:solidFill>
                  <a:srgbClr val="002060"/>
                </a:solidFill>
              </a:rPr>
              <a:t>must post poster created by Industrial </a:t>
            </a:r>
            <a:r>
              <a:rPr lang="en-US" sz="2600" dirty="0" smtClean="0">
                <a:solidFill>
                  <a:srgbClr val="002060"/>
                </a:solidFill>
              </a:rPr>
              <a:t>Commission in conspicuous place, with other employment posters.</a:t>
            </a:r>
          </a:p>
          <a:p>
            <a:pPr marL="788988" lvl="1" indent="-514350" eaLnBrk="1" hangingPunct="1">
              <a:spcAft>
                <a:spcPts val="600"/>
              </a:spcAft>
              <a:buClr>
                <a:srgbClr val="002060"/>
              </a:buClr>
              <a:buFont typeface="+mj-lt"/>
              <a:buAutoNum type="alphaLcPeriod"/>
            </a:pPr>
            <a:r>
              <a:rPr lang="en-US" sz="2100" dirty="0" smtClean="0">
                <a:solidFill>
                  <a:srgbClr val="002060"/>
                </a:solidFill>
              </a:rPr>
              <a:t>Poster is titled “Fair Wages and Healthy Families Act: Paid Sick Time”</a:t>
            </a:r>
          </a:p>
          <a:p>
            <a:pPr marL="788988" lvl="1" indent="-514350" eaLnBrk="1" hangingPunct="1">
              <a:spcAft>
                <a:spcPts val="600"/>
              </a:spcAft>
              <a:buClr>
                <a:srgbClr val="002060"/>
              </a:buClr>
              <a:buFont typeface="+mj-lt"/>
              <a:buAutoNum type="alphaLcPeriod"/>
            </a:pPr>
            <a:r>
              <a:rPr lang="en-US" sz="2100" dirty="0" smtClean="0">
                <a:solidFill>
                  <a:srgbClr val="002060"/>
                </a:solidFill>
              </a:rPr>
              <a:t>Must be in English and Spanish (if Spanish-speaking employees) and any other language designated by ICA (currently only English and Spanish)</a:t>
            </a: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49</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22171474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2800" b="1" smtClean="0">
                <a:solidFill>
                  <a:srgbClr val="002060"/>
                </a:solidFill>
              </a:rPr>
              <a:t>Why/How Was Prop 206 Passed in Arizona</a:t>
            </a:r>
          </a:p>
        </p:txBody>
      </p:sp>
      <p:sp>
        <p:nvSpPr>
          <p:cNvPr id="313347" name="Content Placeholder 3"/>
          <p:cNvSpPr>
            <a:spLocks noGrp="1"/>
          </p:cNvSpPr>
          <p:nvPr>
            <p:ph sz="quarter" idx="4294967295"/>
          </p:nvPr>
        </p:nvSpPr>
        <p:spPr>
          <a:xfrm>
            <a:off x="301625" y="1368425"/>
            <a:ext cx="8504238" cy="4422775"/>
          </a:xfrm>
        </p:spPr>
        <p:txBody>
          <a:bodyPr/>
          <a:lstStyle/>
          <a:p>
            <a:pPr marL="457200" indent="-457200" eaLnBrk="1" hangingPunct="1">
              <a:spcAft>
                <a:spcPts val="600"/>
              </a:spcAft>
              <a:buClr>
                <a:srgbClr val="002060"/>
              </a:buClr>
              <a:buFont typeface="+mj-lt"/>
              <a:buAutoNum type="arabicPeriod" startAt="8"/>
            </a:pPr>
            <a:r>
              <a:rPr lang="en-US" sz="2400" smtClean="0">
                <a:solidFill>
                  <a:srgbClr val="002060"/>
                </a:solidFill>
              </a:rPr>
              <a:t>Prop 206 was filed by Arizonans for Fair Wages and Healthy Families</a:t>
            </a:r>
          </a:p>
          <a:p>
            <a:pPr marL="731838" lvl="1" indent="-457200" eaLnBrk="1" hangingPunct="1">
              <a:spcAft>
                <a:spcPts val="600"/>
              </a:spcAft>
              <a:buClr>
                <a:srgbClr val="002060"/>
              </a:buClr>
              <a:buFont typeface="+mj-lt"/>
              <a:buAutoNum type="alphaLcPeriod"/>
            </a:pPr>
            <a:r>
              <a:rPr lang="en-US" sz="1900" smtClean="0">
                <a:solidFill>
                  <a:srgbClr val="002060"/>
                </a:solidFill>
              </a:rPr>
              <a:t>$4.1 million of its $4.3 million funding was from political committees</a:t>
            </a:r>
          </a:p>
          <a:p>
            <a:pPr marL="731838" lvl="1" indent="-457200" eaLnBrk="1" hangingPunct="1">
              <a:spcAft>
                <a:spcPts val="600"/>
              </a:spcAft>
              <a:buClr>
                <a:srgbClr val="002060"/>
              </a:buClr>
              <a:buFont typeface="+mj-lt"/>
              <a:buAutoNum type="alphaLcPeriod"/>
            </a:pPr>
            <a:r>
              <a:rPr lang="en-US" sz="1900">
                <a:solidFill>
                  <a:srgbClr val="002060"/>
                </a:solidFill>
              </a:rPr>
              <a:t>Biggest contributor was Living United for Change in </a:t>
            </a:r>
            <a:r>
              <a:rPr lang="en-US" sz="1900" smtClean="0">
                <a:solidFill>
                  <a:srgbClr val="002060"/>
                </a:solidFill>
              </a:rPr>
              <a:t>Arizona (appx. $1.9 million).  LUCHA</a:t>
            </a:r>
            <a:r>
              <a:rPr lang="en-US" sz="1900">
                <a:solidFill>
                  <a:srgbClr val="002060"/>
                </a:solidFill>
              </a:rPr>
              <a:t> </a:t>
            </a:r>
            <a:r>
              <a:rPr lang="en-US" sz="1900" smtClean="0">
                <a:solidFill>
                  <a:srgbClr val="002060"/>
                </a:solidFill>
              </a:rPr>
              <a:t>is also engaged in “Fight for $15”</a:t>
            </a:r>
          </a:p>
          <a:p>
            <a:pPr marL="731838" lvl="1" indent="-457200" eaLnBrk="1" hangingPunct="1">
              <a:spcAft>
                <a:spcPts val="600"/>
              </a:spcAft>
              <a:buClr>
                <a:srgbClr val="002060"/>
              </a:buClr>
              <a:buFont typeface="+mj-lt"/>
              <a:buAutoNum type="alphaLcPeriod"/>
            </a:pPr>
            <a:r>
              <a:rPr lang="en-US" sz="1900" smtClean="0">
                <a:solidFill>
                  <a:srgbClr val="002060"/>
                </a:solidFill>
              </a:rPr>
              <a:t>Second largest contributor was The Fairness Project, based in California (appx. $750,000)</a:t>
            </a:r>
          </a:p>
          <a:p>
            <a:pPr marL="731838" lvl="1" indent="-457200" eaLnBrk="1" hangingPunct="1">
              <a:spcAft>
                <a:spcPts val="600"/>
              </a:spcAft>
              <a:buClr>
                <a:srgbClr val="002060"/>
              </a:buClr>
              <a:buFont typeface="+mj-lt"/>
              <a:buAutoNum type="alphaLcPeriod"/>
            </a:pPr>
            <a:r>
              <a:rPr lang="en-US" sz="1900" smtClean="0">
                <a:solidFill>
                  <a:srgbClr val="002060"/>
                </a:solidFill>
              </a:rPr>
              <a:t>Third largest contributor was CPD Action out of Brooklyn, New York ($500,000). CPD Action is political arm of The Center for Popular Democracy.</a:t>
            </a:r>
          </a:p>
          <a:p>
            <a:pPr marL="731838" lvl="1" indent="-457200" eaLnBrk="1" hangingPunct="1">
              <a:spcAft>
                <a:spcPts val="600"/>
              </a:spcAft>
              <a:buClr>
                <a:srgbClr val="002060"/>
              </a:buClr>
              <a:buFont typeface="+mj-lt"/>
              <a:buAutoNum type="alphaLcPeriod"/>
            </a:pPr>
            <a:r>
              <a:rPr lang="en-US" sz="1900" smtClean="0">
                <a:solidFill>
                  <a:srgbClr val="002060"/>
                </a:solidFill>
              </a:rPr>
              <a:t>The NEA and the Civic Participation Action Fund, both out of DC, contributed $350,000 each.</a:t>
            </a:r>
          </a:p>
          <a:p>
            <a:pPr marL="731838" lvl="1" indent="-457200" eaLnBrk="1" hangingPunct="1">
              <a:spcAft>
                <a:spcPts val="600"/>
              </a:spcAft>
              <a:buClr>
                <a:srgbClr val="002060"/>
              </a:buClr>
              <a:buFont typeface="+mj-lt"/>
              <a:buAutoNum type="alphaLcPeriod"/>
            </a:pPr>
            <a:r>
              <a:rPr lang="en-US" sz="1900" smtClean="0">
                <a:solidFill>
                  <a:srgbClr val="002060"/>
                </a:solidFill>
              </a:rPr>
              <a:t>Various unions (many out of state) contributed total of over $200,000</a:t>
            </a:r>
            <a:endParaRPr lang="en-US" sz="1900">
              <a:solidFill>
                <a:srgbClr val="002060"/>
              </a:solidFill>
            </a:endParaRPr>
          </a:p>
          <a:p>
            <a:pPr marL="731838" lvl="1" indent="-457200" eaLnBrk="1" hangingPunct="1">
              <a:spcAft>
                <a:spcPts val="600"/>
              </a:spcAft>
              <a:buClr>
                <a:srgbClr val="002060"/>
              </a:buClr>
              <a:buFont typeface="+mj-lt"/>
              <a:buAutoNum type="alphaLcPeriod"/>
            </a:pPr>
            <a:endParaRPr lang="en-US" sz="1900">
              <a:solidFill>
                <a:srgbClr val="002060"/>
              </a:solidFill>
            </a:endParaRPr>
          </a:p>
          <a:p>
            <a:pPr marL="457200" indent="-457200" eaLnBrk="1" hangingPunct="1">
              <a:spcAft>
                <a:spcPts val="600"/>
              </a:spcAft>
              <a:buClr>
                <a:srgbClr val="002060"/>
              </a:buClr>
              <a:buAutoNum type="arabicPeriod" startAt="2"/>
            </a:pPr>
            <a:endParaRPr lang="en-US" sz="2400" smtClean="0">
              <a:solidFill>
                <a:srgbClr val="002060"/>
              </a:solidFill>
            </a:endParaRPr>
          </a:p>
          <a:p>
            <a:pPr marL="457200" indent="-457200" eaLnBrk="1" hangingPunct="1">
              <a:spcAft>
                <a:spcPts val="600"/>
              </a:spcAft>
              <a:buClr>
                <a:srgbClr val="002060"/>
              </a:buClr>
              <a:buAutoNum type="arabicPeriod" startAt="2"/>
            </a:pPr>
            <a:endParaRPr lang="en-US" sz="2400" smtClean="0">
              <a:solidFill>
                <a:srgbClr val="002060"/>
              </a:solidFill>
            </a:endParaRPr>
          </a:p>
          <a:p>
            <a:pPr marL="457200" indent="-457200" eaLnBrk="1" hangingPunct="1">
              <a:spcAft>
                <a:spcPts val="600"/>
              </a:spcAft>
              <a:buClr>
                <a:srgbClr val="002060"/>
              </a:buClr>
              <a:buAutoNum type="arabicPeriod" startAt="2"/>
            </a:pPr>
            <a:endParaRPr lang="en-US" sz="2400" smtClean="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5</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10" name="TextBox 9"/>
          <p:cNvSpPr txBox="1"/>
          <p:nvPr/>
        </p:nvSpPr>
        <p:spPr>
          <a:xfrm>
            <a:off x="228600" y="6396335"/>
            <a:ext cx="69342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solidFill>
                <a:srgbClr val="C00000"/>
              </a:solidFill>
            </a:endParaRPr>
          </a:p>
        </p:txBody>
      </p:sp>
    </p:spTree>
    <p:extLst>
      <p:ext uri="{BB962C8B-B14F-4D97-AF65-F5344CB8AC3E}">
        <p14:creationId xmlns:p14="http://schemas.microsoft.com/office/powerpoint/2010/main" val="3173777510"/>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3200" b="1" smtClean="0">
                <a:solidFill>
                  <a:srgbClr val="002060"/>
                </a:solidFill>
              </a:rPr>
              <a:t>Information on Employee Paychecks</a:t>
            </a:r>
            <a:endParaRPr lang="en-US" sz="3000" b="1" smtClean="0">
              <a:solidFill>
                <a:srgbClr val="002060"/>
              </a:solidFill>
            </a:endParaRPr>
          </a:p>
        </p:txBody>
      </p:sp>
      <p:sp>
        <p:nvSpPr>
          <p:cNvPr id="313347" name="Content Placeholder 3"/>
          <p:cNvSpPr>
            <a:spLocks noGrp="1"/>
          </p:cNvSpPr>
          <p:nvPr>
            <p:ph sz="quarter" idx="4294967295"/>
          </p:nvPr>
        </p:nvSpPr>
        <p:spPr>
          <a:xfrm>
            <a:off x="316706" y="1418925"/>
            <a:ext cx="8504238" cy="4422775"/>
          </a:xfrm>
        </p:spPr>
        <p:txBody>
          <a:bodyPr/>
          <a:lstStyle/>
          <a:p>
            <a:pPr marL="514350" indent="-514350" eaLnBrk="1" hangingPunct="1">
              <a:spcAft>
                <a:spcPts val="600"/>
              </a:spcAft>
              <a:buClr>
                <a:srgbClr val="002060"/>
              </a:buClr>
              <a:buFont typeface="+mj-lt"/>
              <a:buAutoNum type="arabicPeriod"/>
            </a:pPr>
            <a:r>
              <a:rPr lang="en-US" sz="2400" dirty="0" smtClean="0">
                <a:solidFill>
                  <a:srgbClr val="002060"/>
                </a:solidFill>
              </a:rPr>
              <a:t>Employee paychecks or a statement sent with the paycheck must inform employees of:</a:t>
            </a:r>
          </a:p>
          <a:p>
            <a:pPr marL="914400" lvl="1" indent="-457200" eaLnBrk="1" hangingPunct="1">
              <a:spcAft>
                <a:spcPts val="600"/>
              </a:spcAft>
              <a:buClr>
                <a:srgbClr val="002060"/>
              </a:buClr>
              <a:buFont typeface="+mj-lt"/>
              <a:buAutoNum type="alphaLcParenR"/>
            </a:pPr>
            <a:r>
              <a:rPr lang="en-US" sz="2100" dirty="0" smtClean="0">
                <a:solidFill>
                  <a:srgbClr val="002060"/>
                </a:solidFill>
              </a:rPr>
              <a:t>how much leave they have available (sick or PTO if using PTO plan), </a:t>
            </a:r>
          </a:p>
          <a:p>
            <a:pPr marL="914400" lvl="1" indent="-457200" eaLnBrk="1" hangingPunct="1">
              <a:spcAft>
                <a:spcPts val="600"/>
              </a:spcAft>
              <a:buClr>
                <a:srgbClr val="002060"/>
              </a:buClr>
              <a:buFont typeface="+mj-lt"/>
              <a:buAutoNum type="alphaLcParenR"/>
            </a:pPr>
            <a:r>
              <a:rPr lang="en-US" sz="2100" dirty="0" smtClean="0">
                <a:solidFill>
                  <a:srgbClr val="002060"/>
                </a:solidFill>
              </a:rPr>
              <a:t>how much they have used year-to-date (sick or PTO if using PTO plan) and </a:t>
            </a:r>
          </a:p>
          <a:p>
            <a:pPr marL="914400" lvl="1" indent="-457200" eaLnBrk="1" hangingPunct="1">
              <a:spcAft>
                <a:spcPts val="600"/>
              </a:spcAft>
              <a:buClr>
                <a:srgbClr val="002060"/>
              </a:buClr>
              <a:buFont typeface="+mj-lt"/>
              <a:buAutoNum type="alphaLcParenR"/>
            </a:pPr>
            <a:r>
              <a:rPr lang="en-US" sz="2100" dirty="0" smtClean="0">
                <a:solidFill>
                  <a:srgbClr val="002060"/>
                </a:solidFill>
              </a:rPr>
              <a:t>how much ($) they have been paid for sick time (or PTO) year-to-date.</a:t>
            </a:r>
          </a:p>
          <a:p>
            <a:pPr marL="639762" indent="-457200" eaLnBrk="1" hangingPunct="1">
              <a:spcAft>
                <a:spcPts val="600"/>
              </a:spcAft>
              <a:buClr>
                <a:srgbClr val="002060"/>
              </a:buClr>
              <a:buFont typeface="+mj-lt"/>
              <a:buAutoNum type="arabicPeriod"/>
            </a:pPr>
            <a:r>
              <a:rPr lang="en-US" sz="2600" dirty="0" smtClean="0">
                <a:solidFill>
                  <a:srgbClr val="002060"/>
                </a:solidFill>
              </a:rPr>
              <a:t>Ex. of Paycheck Language:</a:t>
            </a:r>
          </a:p>
          <a:p>
            <a:pPr marL="457200" lvl="1" indent="0" eaLnBrk="1" hangingPunct="1">
              <a:spcAft>
                <a:spcPts val="600"/>
              </a:spcAft>
              <a:buClr>
                <a:srgbClr val="002060"/>
              </a:buClr>
              <a:buNone/>
            </a:pPr>
            <a:r>
              <a:rPr lang="en-US" sz="2100" dirty="0" smtClean="0">
                <a:solidFill>
                  <a:srgbClr val="002060"/>
                </a:solidFill>
              </a:rPr>
              <a:t>    PTO (Sick) Avail.</a:t>
            </a:r>
            <a:br>
              <a:rPr lang="en-US" sz="2100" dirty="0" smtClean="0">
                <a:solidFill>
                  <a:srgbClr val="002060"/>
                </a:solidFill>
              </a:rPr>
            </a:br>
            <a:r>
              <a:rPr lang="en-US" sz="2100" dirty="0" smtClean="0">
                <a:solidFill>
                  <a:srgbClr val="002060"/>
                </a:solidFill>
              </a:rPr>
              <a:t>    PTO (Sick) Used YTD</a:t>
            </a:r>
            <a:r>
              <a:rPr lang="en-US" sz="2100" dirty="0">
                <a:solidFill>
                  <a:srgbClr val="002060"/>
                </a:solidFill>
              </a:rPr>
              <a:t/>
            </a:r>
            <a:br>
              <a:rPr lang="en-US" sz="2100" dirty="0">
                <a:solidFill>
                  <a:srgbClr val="002060"/>
                </a:solidFill>
              </a:rPr>
            </a:br>
            <a:r>
              <a:rPr lang="en-US" sz="2100" dirty="0" smtClean="0">
                <a:solidFill>
                  <a:srgbClr val="002060"/>
                </a:solidFill>
              </a:rPr>
              <a:t>     Value PTO (Sick) Used YTD ($)</a:t>
            </a: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50</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335063556"/>
      </p:ext>
    </p:extLst>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3200" b="1" smtClean="0">
                <a:solidFill>
                  <a:srgbClr val="002060"/>
                </a:solidFill>
              </a:rPr>
              <a:t>Information on Employee Paychecks</a:t>
            </a:r>
            <a:endParaRPr lang="en-US" sz="3000" b="1" smtClean="0">
              <a:solidFill>
                <a:srgbClr val="002060"/>
              </a:solidFill>
            </a:endParaRPr>
          </a:p>
        </p:txBody>
      </p:sp>
      <p:sp>
        <p:nvSpPr>
          <p:cNvPr id="313347" name="Content Placeholder 3"/>
          <p:cNvSpPr>
            <a:spLocks noGrp="1"/>
          </p:cNvSpPr>
          <p:nvPr>
            <p:ph sz="quarter" idx="4294967295"/>
          </p:nvPr>
        </p:nvSpPr>
        <p:spPr>
          <a:xfrm>
            <a:off x="316706" y="1418925"/>
            <a:ext cx="8504238" cy="4422775"/>
          </a:xfrm>
        </p:spPr>
        <p:txBody>
          <a:bodyPr/>
          <a:lstStyle/>
          <a:p>
            <a:pPr marL="639762" indent="-457200" eaLnBrk="1" hangingPunct="1">
              <a:spcAft>
                <a:spcPts val="600"/>
              </a:spcAft>
              <a:buClr>
                <a:srgbClr val="002060"/>
              </a:buClr>
              <a:buFont typeface="+mj-lt"/>
              <a:buAutoNum type="arabicPeriod" startAt="6"/>
            </a:pPr>
            <a:r>
              <a:rPr lang="en-US" sz="2400" dirty="0">
                <a:solidFill>
                  <a:srgbClr val="002060"/>
                </a:solidFill>
              </a:rPr>
              <a:t>If limiting employee to using 40 hours per year, available sick or PTO would show no more than 40 - employer must still have records showing total leave </a:t>
            </a:r>
            <a:r>
              <a:rPr lang="en-US" sz="2400" dirty="0" smtClean="0">
                <a:solidFill>
                  <a:srgbClr val="002060"/>
                </a:solidFill>
              </a:rPr>
              <a:t>awarded, </a:t>
            </a:r>
            <a:r>
              <a:rPr lang="en-US" sz="2400" dirty="0">
                <a:solidFill>
                  <a:srgbClr val="002060"/>
                </a:solidFill>
              </a:rPr>
              <a:t>including roll over.</a:t>
            </a:r>
          </a:p>
          <a:p>
            <a:pPr marL="639762" indent="-457200" eaLnBrk="1" hangingPunct="1">
              <a:spcAft>
                <a:spcPts val="600"/>
              </a:spcAft>
              <a:buClr>
                <a:srgbClr val="002060"/>
              </a:buClr>
              <a:buFont typeface="+mj-lt"/>
              <a:buAutoNum type="arabicPeriod" startAt="6"/>
            </a:pPr>
            <a:r>
              <a:rPr lang="en-US" sz="2400" dirty="0" smtClean="0">
                <a:solidFill>
                  <a:srgbClr val="002060"/>
                </a:solidFill>
              </a:rPr>
              <a:t>If pay stubs are electronic, above information can be provided electronically.</a:t>
            </a:r>
          </a:p>
          <a:p>
            <a:pPr marL="639762" indent="-457200" eaLnBrk="1" hangingPunct="1">
              <a:spcAft>
                <a:spcPts val="600"/>
              </a:spcAft>
              <a:buClr>
                <a:srgbClr val="002060"/>
              </a:buClr>
              <a:buFont typeface="+mj-lt"/>
              <a:buAutoNum type="arabicPeriod" startAt="6"/>
            </a:pPr>
            <a:r>
              <a:rPr lang="en-US" sz="2400" dirty="0" smtClean="0">
                <a:solidFill>
                  <a:srgbClr val="002060"/>
                </a:solidFill>
              </a:rPr>
              <a:t>If employer has online portal that contains information and is readily accessible to employees, this likely satisfies the paycheck notice requirements.</a:t>
            </a:r>
          </a:p>
          <a:p>
            <a:pPr marL="639762" indent="-457200" eaLnBrk="1" hangingPunct="1">
              <a:spcAft>
                <a:spcPts val="600"/>
              </a:spcAft>
              <a:buClr>
                <a:srgbClr val="002060"/>
              </a:buClr>
              <a:buFont typeface="+mj-lt"/>
              <a:buAutoNum type="arabicPeriod" startAt="6"/>
            </a:pPr>
            <a:r>
              <a:rPr lang="en-US" sz="2400" dirty="0" smtClean="0">
                <a:solidFill>
                  <a:srgbClr val="002060"/>
                </a:solidFill>
              </a:rPr>
              <a:t>Employer is not required to separately identify PTO used for sick time versus other use of PTO </a:t>
            </a: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51</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1209453126"/>
      </p:ext>
    </p:extLst>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a:xfrm>
            <a:off x="284327" y="222250"/>
            <a:ext cx="8534400" cy="987425"/>
          </a:xfrm>
        </p:spPr>
        <p:txBody>
          <a:bodyPr/>
          <a:lstStyle/>
          <a:p>
            <a:pPr eaLnBrk="1" hangingPunct="1"/>
            <a:r>
              <a:rPr lang="en-US" sz="3200" b="1" dirty="0" smtClean="0">
                <a:solidFill>
                  <a:srgbClr val="002060"/>
                </a:solidFill>
              </a:rPr>
              <a:t>Employers Should Review Their</a:t>
            </a:r>
            <a:br>
              <a:rPr lang="en-US" sz="3200" b="1" dirty="0" smtClean="0">
                <a:solidFill>
                  <a:srgbClr val="002060"/>
                </a:solidFill>
              </a:rPr>
            </a:br>
            <a:r>
              <a:rPr lang="en-US" sz="3200" b="1" dirty="0" smtClean="0">
                <a:solidFill>
                  <a:srgbClr val="002060"/>
                </a:solidFill>
              </a:rPr>
              <a:t>Current Leave Policies</a:t>
            </a:r>
            <a:endParaRPr lang="en-US" sz="3000" b="1" dirty="0" smtClean="0">
              <a:solidFill>
                <a:srgbClr val="002060"/>
              </a:solidFill>
            </a:endParaRPr>
          </a:p>
        </p:txBody>
      </p:sp>
      <p:sp>
        <p:nvSpPr>
          <p:cNvPr id="313347" name="Content Placeholder 3"/>
          <p:cNvSpPr>
            <a:spLocks noGrp="1"/>
          </p:cNvSpPr>
          <p:nvPr>
            <p:ph sz="quarter" idx="4294967295"/>
          </p:nvPr>
        </p:nvSpPr>
        <p:spPr>
          <a:xfrm>
            <a:off x="338931" y="1508126"/>
            <a:ext cx="8504238" cy="4422775"/>
          </a:xfrm>
        </p:spPr>
        <p:txBody>
          <a:bodyPr/>
          <a:lstStyle/>
          <a:p>
            <a:pPr marL="457200" indent="-457200" eaLnBrk="1" hangingPunct="1">
              <a:spcAft>
                <a:spcPts val="600"/>
              </a:spcAft>
              <a:buClr>
                <a:srgbClr val="002060"/>
              </a:buClr>
              <a:buFont typeface="+mj-lt"/>
              <a:buAutoNum type="arabicPeriod"/>
            </a:pPr>
            <a:r>
              <a:rPr lang="en-US" sz="2400" dirty="0" smtClean="0">
                <a:solidFill>
                  <a:srgbClr val="002060"/>
                </a:solidFill>
              </a:rPr>
              <a:t>Work with legal counsel to draft a compliant leave policy.</a:t>
            </a:r>
          </a:p>
          <a:p>
            <a:pPr marL="457200" indent="-457200" eaLnBrk="1" hangingPunct="1">
              <a:spcAft>
                <a:spcPts val="600"/>
              </a:spcAft>
              <a:buClr>
                <a:srgbClr val="002060"/>
              </a:buClr>
              <a:buFont typeface="+mj-lt"/>
              <a:buAutoNum type="arabicPeriod"/>
            </a:pPr>
            <a:r>
              <a:rPr lang="en-US" sz="2400" dirty="0" smtClean="0">
                <a:solidFill>
                  <a:srgbClr val="002060"/>
                </a:solidFill>
              </a:rPr>
              <a:t>Review their timekeeping and recordkeeping systems.</a:t>
            </a:r>
          </a:p>
          <a:p>
            <a:pPr marL="457200" indent="-457200" eaLnBrk="1" hangingPunct="1">
              <a:spcAft>
                <a:spcPts val="600"/>
              </a:spcAft>
              <a:buClr>
                <a:srgbClr val="002060"/>
              </a:buClr>
              <a:buFont typeface="+mj-lt"/>
              <a:buAutoNum type="arabicPeriod"/>
            </a:pPr>
            <a:r>
              <a:rPr lang="en-US" sz="2400" dirty="0" smtClean="0">
                <a:solidFill>
                  <a:srgbClr val="002060"/>
                </a:solidFill>
              </a:rPr>
              <a:t>Track hours worked and sick time awarded.</a:t>
            </a:r>
          </a:p>
          <a:p>
            <a:pPr marL="457200" indent="-457200" eaLnBrk="1" hangingPunct="1">
              <a:spcAft>
                <a:spcPts val="600"/>
              </a:spcAft>
              <a:buClr>
                <a:srgbClr val="002060"/>
              </a:buClr>
              <a:buFont typeface="+mj-lt"/>
              <a:buAutoNum type="arabicPeriod"/>
            </a:pPr>
            <a:r>
              <a:rPr lang="en-US" sz="2400" dirty="0" smtClean="0">
                <a:solidFill>
                  <a:srgbClr val="002060"/>
                </a:solidFill>
              </a:rPr>
              <a:t>Print on employee pay stubs the PTO/Sick time available to be used, PTO/Sick time used year-to-date, and dollar value of PTO/Sick time used year-to-date.</a:t>
            </a:r>
          </a:p>
          <a:p>
            <a:pPr marL="457200" indent="-457200" eaLnBrk="1" hangingPunct="1">
              <a:spcAft>
                <a:spcPts val="600"/>
              </a:spcAft>
              <a:buClr>
                <a:srgbClr val="002060"/>
              </a:buClr>
              <a:buFont typeface="+mj-lt"/>
              <a:buAutoNum type="arabicPeriod"/>
            </a:pPr>
            <a:r>
              <a:rPr lang="en-US" sz="2400" dirty="0" smtClean="0">
                <a:solidFill>
                  <a:srgbClr val="002060"/>
                </a:solidFill>
              </a:rPr>
              <a:t>Keep in mind other leave required to be provided to employees, such as crime victim leave, that may overlap with sick time requirements.</a:t>
            </a:r>
          </a:p>
          <a:p>
            <a:pPr marL="0" indent="0" eaLnBrk="1" hangingPunct="1">
              <a:spcAft>
                <a:spcPts val="600"/>
              </a:spcAft>
              <a:buClr>
                <a:srgbClr val="002060"/>
              </a:buClr>
              <a:buNone/>
            </a:pPr>
            <a:endParaRPr lang="en-US" sz="1800" dirty="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52</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1435810146"/>
      </p:ext>
    </p:extLst>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a:xfrm>
            <a:off x="301625" y="0"/>
            <a:ext cx="8534400" cy="987425"/>
          </a:xfrm>
        </p:spPr>
        <p:txBody>
          <a:bodyPr/>
          <a:lstStyle/>
          <a:p>
            <a:pPr eaLnBrk="1" hangingPunct="1"/>
            <a:r>
              <a:rPr lang="en-US" sz="3200" b="1" smtClean="0">
                <a:solidFill>
                  <a:srgbClr val="002060"/>
                </a:solidFill>
              </a:rPr>
              <a:t>PST or PTO Policy Recommendations</a:t>
            </a:r>
            <a:endParaRPr lang="en-US" sz="3000" b="1" smtClean="0">
              <a:solidFill>
                <a:srgbClr val="002060"/>
              </a:solidFill>
            </a:endParaRPr>
          </a:p>
        </p:txBody>
      </p:sp>
      <p:sp>
        <p:nvSpPr>
          <p:cNvPr id="313347" name="Content Placeholder 3"/>
          <p:cNvSpPr>
            <a:spLocks noGrp="1"/>
          </p:cNvSpPr>
          <p:nvPr>
            <p:ph sz="quarter" idx="4294967295"/>
          </p:nvPr>
        </p:nvSpPr>
        <p:spPr>
          <a:xfrm>
            <a:off x="301625" y="1508126"/>
            <a:ext cx="8541544" cy="4587874"/>
          </a:xfrm>
        </p:spPr>
        <p:txBody>
          <a:bodyPr/>
          <a:lstStyle/>
          <a:p>
            <a:pPr marL="457200" indent="-457200" eaLnBrk="1" hangingPunct="1">
              <a:spcAft>
                <a:spcPts val="600"/>
              </a:spcAft>
              <a:buClr>
                <a:srgbClr val="002060"/>
              </a:buClr>
              <a:buFont typeface="+mj-lt"/>
              <a:buAutoNum type="arabicPeriod"/>
            </a:pPr>
            <a:r>
              <a:rPr lang="en-US" sz="2600" dirty="0" smtClean="0">
                <a:solidFill>
                  <a:srgbClr val="002060"/>
                </a:solidFill>
              </a:rPr>
              <a:t>Avoid the terms “accrual” or “earned” despite the fact they are used in law, </a:t>
            </a:r>
          </a:p>
          <a:p>
            <a:pPr marL="731838" lvl="1" indent="-457200" eaLnBrk="1" hangingPunct="1">
              <a:spcAft>
                <a:spcPts val="600"/>
              </a:spcAft>
              <a:buClr>
                <a:srgbClr val="002060"/>
              </a:buClr>
              <a:buFont typeface="+mj-lt"/>
              <a:buAutoNum type="alphaLcPeriod"/>
            </a:pPr>
            <a:r>
              <a:rPr lang="en-US" sz="2100" dirty="0" smtClean="0">
                <a:solidFill>
                  <a:srgbClr val="002060"/>
                </a:solidFill>
              </a:rPr>
              <a:t>These terms can have implications not intended by employer and can be misunderstood by employee, particularly if employee has worked in other states with requirements to pay out leave upon separation of employment.</a:t>
            </a:r>
          </a:p>
          <a:p>
            <a:pPr marL="731838" lvl="1" indent="-457200" eaLnBrk="1" hangingPunct="1">
              <a:spcAft>
                <a:spcPts val="600"/>
              </a:spcAft>
              <a:buClr>
                <a:srgbClr val="002060"/>
              </a:buClr>
              <a:buFont typeface="+mj-lt"/>
              <a:buAutoNum type="alphaLcPeriod"/>
            </a:pPr>
            <a:r>
              <a:rPr lang="en-US" sz="2000" dirty="0" smtClean="0">
                <a:solidFill>
                  <a:srgbClr val="002060"/>
                </a:solidFill>
              </a:rPr>
              <a:t>Earned or accrued can be interpreted to create obligation to pay out time to employee under case law and can cause claims to be filed, which are costly even if not successful.</a:t>
            </a:r>
          </a:p>
          <a:p>
            <a:pPr marL="731838" lvl="1" indent="-457200" eaLnBrk="1" hangingPunct="1">
              <a:spcAft>
                <a:spcPts val="600"/>
              </a:spcAft>
              <a:buClr>
                <a:srgbClr val="002060"/>
              </a:buClr>
              <a:buFont typeface="+mj-lt"/>
              <a:buAutoNum type="alphaLcPeriod"/>
            </a:pPr>
            <a:r>
              <a:rPr lang="en-US" sz="2000" dirty="0" smtClean="0">
                <a:solidFill>
                  <a:srgbClr val="002060"/>
                </a:solidFill>
              </a:rPr>
              <a:t>If considered wages, failure to pay can result in treble wages.</a:t>
            </a:r>
          </a:p>
          <a:p>
            <a:pPr marL="731838" lvl="1" indent="-457200" eaLnBrk="1" hangingPunct="1">
              <a:spcAft>
                <a:spcPts val="600"/>
              </a:spcAft>
              <a:buClr>
                <a:srgbClr val="002060"/>
              </a:buClr>
              <a:buFont typeface="+mj-lt"/>
              <a:buAutoNum type="alphaLcPeriod"/>
            </a:pPr>
            <a:r>
              <a:rPr lang="en-US" sz="2000" dirty="0" smtClean="0">
                <a:solidFill>
                  <a:srgbClr val="002060"/>
                </a:solidFill>
              </a:rPr>
              <a:t>Use terms such as allocated, awarded, credited, accumulated, deducted, distributed, etc.</a:t>
            </a:r>
          </a:p>
          <a:p>
            <a:pPr marL="731838" lvl="1" indent="-457200" eaLnBrk="1" hangingPunct="1">
              <a:spcAft>
                <a:spcPts val="600"/>
              </a:spcAft>
              <a:buClr>
                <a:srgbClr val="002060"/>
              </a:buClr>
              <a:buFont typeface="+mj-lt"/>
              <a:buAutoNum type="alphaLcPeriod"/>
            </a:pPr>
            <a:endParaRPr lang="en-US" sz="2000" dirty="0" smtClean="0">
              <a:solidFill>
                <a:srgbClr val="002060"/>
              </a:solidFill>
            </a:endParaRPr>
          </a:p>
          <a:p>
            <a:pPr marL="731838" lvl="1" indent="-457200" eaLnBrk="1" hangingPunct="1">
              <a:spcAft>
                <a:spcPts val="600"/>
              </a:spcAft>
              <a:buClr>
                <a:srgbClr val="002060"/>
              </a:buClr>
              <a:buFont typeface="+mj-lt"/>
              <a:buAutoNum type="alphaLcPeriod"/>
            </a:pPr>
            <a:endParaRPr lang="en-US" sz="2000" dirty="0" smtClean="0">
              <a:solidFill>
                <a:srgbClr val="002060"/>
              </a:solidFill>
            </a:endParaRPr>
          </a:p>
          <a:p>
            <a:pPr marL="0" indent="0" eaLnBrk="1" hangingPunct="1">
              <a:spcAft>
                <a:spcPts val="600"/>
              </a:spcAft>
              <a:buClr>
                <a:srgbClr val="002060"/>
              </a:buClr>
              <a:buNone/>
            </a:pPr>
            <a:endParaRPr lang="en-US" sz="1800" dirty="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53</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1338785881"/>
      </p:ext>
    </p:extLst>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a:xfrm>
            <a:off x="301625" y="0"/>
            <a:ext cx="8534400" cy="987425"/>
          </a:xfrm>
        </p:spPr>
        <p:txBody>
          <a:bodyPr/>
          <a:lstStyle/>
          <a:p>
            <a:pPr eaLnBrk="1" hangingPunct="1"/>
            <a:r>
              <a:rPr lang="en-US" sz="3200" b="1" smtClean="0">
                <a:solidFill>
                  <a:srgbClr val="002060"/>
                </a:solidFill>
              </a:rPr>
              <a:t>PST or PTO Policy Recommendations</a:t>
            </a:r>
            <a:endParaRPr lang="en-US" sz="3000" b="1" smtClean="0">
              <a:solidFill>
                <a:srgbClr val="002060"/>
              </a:solidFill>
            </a:endParaRPr>
          </a:p>
        </p:txBody>
      </p:sp>
      <p:sp>
        <p:nvSpPr>
          <p:cNvPr id="313347" name="Content Placeholder 3"/>
          <p:cNvSpPr>
            <a:spLocks noGrp="1"/>
          </p:cNvSpPr>
          <p:nvPr>
            <p:ph sz="quarter" idx="4294967295"/>
          </p:nvPr>
        </p:nvSpPr>
        <p:spPr>
          <a:xfrm>
            <a:off x="338931" y="1508126"/>
            <a:ext cx="8504238" cy="4422775"/>
          </a:xfrm>
        </p:spPr>
        <p:txBody>
          <a:bodyPr/>
          <a:lstStyle/>
          <a:p>
            <a:pPr marL="514350" indent="-514350" eaLnBrk="1" hangingPunct="1">
              <a:spcAft>
                <a:spcPts val="600"/>
              </a:spcAft>
              <a:buClr>
                <a:srgbClr val="002060"/>
              </a:buClr>
              <a:buFont typeface="+mj-lt"/>
              <a:buAutoNum type="arabicPeriod" startAt="2"/>
            </a:pPr>
            <a:r>
              <a:rPr lang="en-US" sz="2600" dirty="0" smtClean="0">
                <a:solidFill>
                  <a:srgbClr val="002060"/>
                </a:solidFill>
              </a:rPr>
              <a:t>Define the plan year.</a:t>
            </a:r>
          </a:p>
          <a:p>
            <a:pPr marL="457200" indent="-457200" eaLnBrk="1" hangingPunct="1">
              <a:spcAft>
                <a:spcPts val="600"/>
              </a:spcAft>
              <a:buClr>
                <a:srgbClr val="002060"/>
              </a:buClr>
              <a:buFont typeface="+mj-lt"/>
              <a:buAutoNum type="arabicPeriod" startAt="2"/>
            </a:pPr>
            <a:r>
              <a:rPr lang="en-US" sz="2600" dirty="0" smtClean="0">
                <a:solidFill>
                  <a:srgbClr val="002060"/>
                </a:solidFill>
              </a:rPr>
              <a:t>Define any notice procedures that apply to requests for leave, both foreseeable and unforeseeable.</a:t>
            </a:r>
          </a:p>
          <a:p>
            <a:pPr marL="457200" indent="-457200" eaLnBrk="1" hangingPunct="1">
              <a:spcAft>
                <a:spcPts val="600"/>
              </a:spcAft>
              <a:buClr>
                <a:srgbClr val="002060"/>
              </a:buClr>
              <a:buFont typeface="+mj-lt"/>
              <a:buAutoNum type="arabicPeriod" startAt="2"/>
            </a:pPr>
            <a:r>
              <a:rPr lang="en-US" sz="2600" dirty="0" smtClean="0">
                <a:solidFill>
                  <a:srgbClr val="002060"/>
                </a:solidFill>
              </a:rPr>
              <a:t>Review other handbook provisions for notice requirements or other provisions that implicate paid sick time law;</a:t>
            </a:r>
          </a:p>
          <a:p>
            <a:pPr marL="457200" indent="-457200" eaLnBrk="1" hangingPunct="1">
              <a:spcAft>
                <a:spcPts val="600"/>
              </a:spcAft>
              <a:buClr>
                <a:srgbClr val="002060"/>
              </a:buClr>
              <a:buFont typeface="+mj-lt"/>
              <a:buAutoNum type="arabicPeriod" startAt="2"/>
            </a:pPr>
            <a:r>
              <a:rPr lang="en-US" sz="2600" dirty="0" smtClean="0">
                <a:solidFill>
                  <a:srgbClr val="002060"/>
                </a:solidFill>
              </a:rPr>
              <a:t>Coordinate with other handbook policies, such as FMLA policy.</a:t>
            </a:r>
          </a:p>
          <a:p>
            <a:pPr marL="731838" lvl="1" indent="-457200" eaLnBrk="1" hangingPunct="1">
              <a:spcAft>
                <a:spcPts val="600"/>
              </a:spcAft>
              <a:buClr>
                <a:srgbClr val="002060"/>
              </a:buClr>
              <a:buFont typeface="+mj-lt"/>
              <a:buAutoNum type="alphaLcPeriod"/>
            </a:pPr>
            <a:r>
              <a:rPr lang="en-US" sz="2000" dirty="0" smtClean="0">
                <a:solidFill>
                  <a:srgbClr val="002060"/>
                </a:solidFill>
              </a:rPr>
              <a:t>E.g., require that PTO/sick time be used concurrently with FMLA leave.</a:t>
            </a:r>
          </a:p>
          <a:p>
            <a:pPr marL="731838" lvl="1" indent="-457200" eaLnBrk="1" hangingPunct="1">
              <a:spcAft>
                <a:spcPts val="600"/>
              </a:spcAft>
              <a:buClr>
                <a:srgbClr val="002060"/>
              </a:buClr>
              <a:buFont typeface="+mj-lt"/>
              <a:buAutoNum type="alphaLcPeriod"/>
            </a:pPr>
            <a:endParaRPr lang="en-US" sz="2000" dirty="0" smtClean="0">
              <a:solidFill>
                <a:srgbClr val="002060"/>
              </a:solidFill>
            </a:endParaRPr>
          </a:p>
          <a:p>
            <a:pPr marL="731838" lvl="1" indent="-457200" eaLnBrk="1" hangingPunct="1">
              <a:spcAft>
                <a:spcPts val="600"/>
              </a:spcAft>
              <a:buClr>
                <a:srgbClr val="002060"/>
              </a:buClr>
              <a:buFont typeface="+mj-lt"/>
              <a:buAutoNum type="alphaLcPeriod"/>
            </a:pPr>
            <a:endParaRPr lang="en-US" sz="2000" dirty="0" smtClean="0">
              <a:solidFill>
                <a:srgbClr val="002060"/>
              </a:solidFill>
            </a:endParaRPr>
          </a:p>
          <a:p>
            <a:pPr marL="0" indent="0" eaLnBrk="1" hangingPunct="1">
              <a:spcAft>
                <a:spcPts val="600"/>
              </a:spcAft>
              <a:buClr>
                <a:srgbClr val="002060"/>
              </a:buClr>
              <a:buNone/>
            </a:pPr>
            <a:endParaRPr lang="en-US" sz="1800" dirty="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54</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666085468"/>
      </p:ext>
    </p:extLst>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971800"/>
            <a:ext cx="7772400" cy="1362075"/>
          </a:xfrm>
        </p:spPr>
        <p:txBody>
          <a:bodyPr/>
          <a:lstStyle/>
          <a:p>
            <a:r>
              <a:rPr lang="en-US" smtClean="0">
                <a:solidFill>
                  <a:srgbClr val="002060"/>
                </a:solidFill>
              </a:rPr>
              <a:t>ARIZONA MINIMUM WAGE</a:t>
            </a:r>
            <a:endParaRPr lang="en-US">
              <a:solidFill>
                <a:srgbClr val="002060"/>
              </a:solidFill>
            </a:endParaRPr>
          </a:p>
        </p:txBody>
      </p:sp>
      <p:sp>
        <p:nvSpPr>
          <p:cNvPr id="3" name="Text Placeholder 2"/>
          <p:cNvSpPr>
            <a:spLocks noGrp="1"/>
          </p:cNvSpPr>
          <p:nvPr>
            <p:ph type="body" idx="1"/>
          </p:nvPr>
        </p:nvSpPr>
        <p:spPr>
          <a:xfrm>
            <a:off x="704850" y="1730471"/>
            <a:ext cx="7772400" cy="1500187"/>
          </a:xfrm>
        </p:spPr>
        <p:txBody>
          <a:bodyPr/>
          <a:lstStyle/>
          <a:p>
            <a:endParaRPr lang="en-US"/>
          </a:p>
        </p:txBody>
      </p:sp>
      <p:pic>
        <p:nvPicPr>
          <p:cNvPr id="6" name="Picture 5"/>
          <p:cNvPicPr>
            <a:picLocks noChangeAspect="1"/>
          </p:cNvPicPr>
          <p:nvPr/>
        </p:nvPicPr>
        <p:blipFill>
          <a:blip r:embed="rId3"/>
          <a:stretch>
            <a:fillRect/>
          </a:stretch>
        </p:blipFill>
        <p:spPr>
          <a:xfrm>
            <a:off x="6781800" y="6172200"/>
            <a:ext cx="2206214" cy="526372"/>
          </a:xfrm>
          <a:prstGeom prst="rect">
            <a:avLst/>
          </a:prstGeom>
        </p:spPr>
      </p:pic>
      <p:sp>
        <p:nvSpPr>
          <p:cNvPr id="7"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43B52ED-8BE3-44A6-A815-1D0644D37B0F}" type="slidenum">
              <a:rPr lang="en-US" sz="1600" smtClean="0">
                <a:solidFill>
                  <a:srgbClr val="AB2627"/>
                </a:solidFill>
              </a:rPr>
              <a:t>55</a:t>
            </a:fld>
            <a:endParaRPr lang="en-US" sz="1600">
              <a:solidFill>
                <a:srgbClr val="AB2627"/>
              </a:solidFill>
            </a:endParaRPr>
          </a:p>
        </p:txBody>
      </p:sp>
    </p:spTree>
    <p:extLst>
      <p:ext uri="{BB962C8B-B14F-4D97-AF65-F5344CB8AC3E}">
        <p14:creationId xmlns:p14="http://schemas.microsoft.com/office/powerpoint/2010/main" val="2234713504"/>
      </p:ext>
    </p:extLst>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4000" b="1" smtClean="0">
                <a:solidFill>
                  <a:srgbClr val="002060"/>
                </a:solidFill>
              </a:rPr>
              <a:t>Arizona Minimum Wage</a:t>
            </a:r>
          </a:p>
        </p:txBody>
      </p:sp>
      <p:sp>
        <p:nvSpPr>
          <p:cNvPr id="313347" name="Content Placeholder 3"/>
          <p:cNvSpPr>
            <a:spLocks noGrp="1"/>
          </p:cNvSpPr>
          <p:nvPr>
            <p:ph sz="quarter" idx="4294967295"/>
          </p:nvPr>
        </p:nvSpPr>
        <p:spPr>
          <a:xfrm>
            <a:off x="228600" y="1368425"/>
            <a:ext cx="8504238" cy="4422775"/>
          </a:xfrm>
        </p:spPr>
        <p:txBody>
          <a:bodyPr/>
          <a:lstStyle/>
          <a:p>
            <a:pPr marL="457200" indent="-457200" eaLnBrk="1" hangingPunct="1">
              <a:spcAft>
                <a:spcPts val="600"/>
              </a:spcAft>
              <a:buClr>
                <a:srgbClr val="002060"/>
              </a:buClr>
              <a:buFont typeface="Wingdings 2" pitchFamily="18" charset="2"/>
              <a:buAutoNum type="arabicPeriod"/>
            </a:pPr>
            <a:r>
              <a:rPr lang="en-US" sz="2200">
                <a:solidFill>
                  <a:srgbClr val="002060"/>
                </a:solidFill>
              </a:rPr>
              <a:t>Current Federal minimum wage = $</a:t>
            </a:r>
            <a:r>
              <a:rPr lang="en-US" sz="2200" smtClean="0">
                <a:solidFill>
                  <a:srgbClr val="002060"/>
                </a:solidFill>
              </a:rPr>
              <a:t>7.25/hour (July 24, 2009)</a:t>
            </a:r>
            <a:endParaRPr lang="en-US" sz="2200">
              <a:solidFill>
                <a:srgbClr val="002060"/>
              </a:solidFill>
            </a:endParaRPr>
          </a:p>
          <a:p>
            <a:pPr marL="457200" indent="-457200" eaLnBrk="1" hangingPunct="1">
              <a:spcAft>
                <a:spcPts val="600"/>
              </a:spcAft>
              <a:buClr>
                <a:srgbClr val="002060"/>
              </a:buClr>
              <a:buAutoNum type="arabicPeriod"/>
            </a:pPr>
            <a:r>
              <a:rPr lang="en-US" sz="2200" smtClean="0">
                <a:solidFill>
                  <a:srgbClr val="002060"/>
                </a:solidFill>
              </a:rPr>
              <a:t>Arizona voters first adopted a minimum wage in 2006 (effective January 1, 2007)</a:t>
            </a:r>
          </a:p>
          <a:p>
            <a:pPr marL="731838" lvl="1" indent="-457200" eaLnBrk="1" hangingPunct="1">
              <a:spcAft>
                <a:spcPts val="600"/>
              </a:spcAft>
              <a:buClr>
                <a:srgbClr val="002060"/>
              </a:buClr>
              <a:buFont typeface="+mj-lt"/>
              <a:buAutoNum type="alphaLcPeriod"/>
            </a:pPr>
            <a:r>
              <a:rPr lang="en-US" sz="1700" smtClean="0">
                <a:solidFill>
                  <a:srgbClr val="002060"/>
                </a:solidFill>
              </a:rPr>
              <a:t>2007 Arizona MW was $6.75/hr</a:t>
            </a:r>
          </a:p>
          <a:p>
            <a:pPr marL="731838" lvl="1" indent="-457200" eaLnBrk="1" hangingPunct="1">
              <a:spcAft>
                <a:spcPts val="600"/>
              </a:spcAft>
              <a:buClr>
                <a:srgbClr val="002060"/>
              </a:buClr>
              <a:buFont typeface="+mj-lt"/>
              <a:buAutoNum type="alphaLcPeriod"/>
            </a:pPr>
            <a:r>
              <a:rPr lang="en-US" sz="1700" smtClean="0">
                <a:solidFill>
                  <a:srgbClr val="002060"/>
                </a:solidFill>
              </a:rPr>
              <a:t>2007 Federal MW was $5.85/hr</a:t>
            </a:r>
          </a:p>
          <a:p>
            <a:pPr marL="457200" indent="-457200" eaLnBrk="1" hangingPunct="1">
              <a:spcAft>
                <a:spcPts val="600"/>
              </a:spcAft>
              <a:buClr>
                <a:srgbClr val="002060"/>
              </a:buClr>
              <a:buFont typeface="+mj-lt"/>
              <a:buAutoNum type="arabicPeriod" startAt="3"/>
            </a:pPr>
            <a:r>
              <a:rPr lang="en-US" sz="2200" smtClean="0">
                <a:solidFill>
                  <a:srgbClr val="002060"/>
                </a:solidFill>
              </a:rPr>
              <a:t>Under A.R.S. §23-363, minimum wage was adjusted annually for </a:t>
            </a:r>
            <a:r>
              <a:rPr lang="en-US" sz="2200">
                <a:solidFill>
                  <a:srgbClr val="002060"/>
                </a:solidFill>
              </a:rPr>
              <a:t>cost of living increases. </a:t>
            </a:r>
          </a:p>
          <a:p>
            <a:pPr marL="457200" indent="-457200" eaLnBrk="1" hangingPunct="1">
              <a:spcAft>
                <a:spcPts val="600"/>
              </a:spcAft>
              <a:buClr>
                <a:srgbClr val="002060"/>
              </a:buClr>
              <a:buFont typeface="Wingdings 2" pitchFamily="18" charset="2"/>
              <a:buAutoNum type="arabicPeriod" startAt="3"/>
            </a:pPr>
            <a:r>
              <a:rPr lang="en-US" sz="2200">
                <a:solidFill>
                  <a:srgbClr val="002060"/>
                </a:solidFill>
              </a:rPr>
              <a:t>In November 2016, Arizona voters passed Proposition 206, increasing the Arizona minimum wage and requiring employers to provide paid </a:t>
            </a:r>
            <a:r>
              <a:rPr lang="en-US" sz="2200" smtClean="0">
                <a:solidFill>
                  <a:srgbClr val="002060"/>
                </a:solidFill>
              </a:rPr>
              <a:t>sick time.</a:t>
            </a:r>
            <a:endParaRPr lang="en-US" sz="2200">
              <a:solidFill>
                <a:srgbClr val="002060"/>
              </a:solidFill>
            </a:endParaRPr>
          </a:p>
          <a:p>
            <a:pPr marL="457200" indent="-457200" eaLnBrk="1" hangingPunct="1">
              <a:spcAft>
                <a:spcPts val="600"/>
              </a:spcAft>
              <a:buClr>
                <a:srgbClr val="002060"/>
              </a:buClr>
              <a:buFont typeface="Wingdings 2" pitchFamily="18" charset="2"/>
              <a:buAutoNum type="arabicPeriod" startAt="3"/>
            </a:pPr>
            <a:r>
              <a:rPr lang="en-US" sz="2200">
                <a:solidFill>
                  <a:srgbClr val="002060"/>
                </a:solidFill>
              </a:rPr>
              <a:t>The </a:t>
            </a:r>
            <a:r>
              <a:rPr lang="en-US" sz="2200" smtClean="0">
                <a:solidFill>
                  <a:srgbClr val="002060"/>
                </a:solidFill>
              </a:rPr>
              <a:t>only change that Prop 206 made to the minimum wage law passed in 2006 was to increase the minimum wage.</a:t>
            </a:r>
            <a:endParaRPr lang="en-US" sz="2200">
              <a:solidFill>
                <a:srgbClr val="002060"/>
              </a:solidFill>
            </a:endParaRPr>
          </a:p>
          <a:p>
            <a:pPr marL="457200" indent="-457200" eaLnBrk="1" hangingPunct="1">
              <a:spcAft>
                <a:spcPts val="600"/>
              </a:spcAft>
              <a:buClr>
                <a:srgbClr val="002060"/>
              </a:buClr>
              <a:buAutoNum type="arabicPeriod" startAt="3"/>
            </a:pPr>
            <a:endParaRPr lang="en-US" sz="2400" smtClean="0">
              <a:solidFill>
                <a:srgbClr val="002060"/>
              </a:solidFill>
            </a:endParaRPr>
          </a:p>
          <a:p>
            <a:pPr marL="457200" indent="-457200" eaLnBrk="1" hangingPunct="1">
              <a:spcAft>
                <a:spcPts val="600"/>
              </a:spcAft>
              <a:buClr>
                <a:srgbClr val="002060"/>
              </a:buClr>
              <a:buAutoNum type="arabicPeriod" startAt="3"/>
            </a:pPr>
            <a:endParaRPr lang="en-US" sz="2400" smtClean="0">
              <a:solidFill>
                <a:srgbClr val="002060"/>
              </a:solidFill>
            </a:endParaRPr>
          </a:p>
          <a:p>
            <a:pPr marL="457200" indent="-457200" eaLnBrk="1" hangingPunct="1">
              <a:spcAft>
                <a:spcPts val="600"/>
              </a:spcAft>
              <a:buClr>
                <a:srgbClr val="002060"/>
              </a:buClr>
              <a:buAutoNum type="arabicPeriod" startAt="3"/>
            </a:pPr>
            <a:endParaRPr lang="en-US" sz="2400" smtClean="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56</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10" name="TextBox 9"/>
          <p:cNvSpPr txBox="1"/>
          <p:nvPr/>
        </p:nvSpPr>
        <p:spPr>
          <a:xfrm>
            <a:off x="228600" y="6396335"/>
            <a:ext cx="69342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solidFill>
                <a:srgbClr val="C00000"/>
              </a:solidFill>
            </a:endParaRPr>
          </a:p>
        </p:txBody>
      </p:sp>
    </p:spTree>
    <p:extLst>
      <p:ext uri="{BB962C8B-B14F-4D97-AF65-F5344CB8AC3E}">
        <p14:creationId xmlns:p14="http://schemas.microsoft.com/office/powerpoint/2010/main" val="2806839582"/>
      </p:ext>
    </p:extLst>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3800" b="1" smtClean="0">
                <a:solidFill>
                  <a:srgbClr val="002060"/>
                </a:solidFill>
              </a:rPr>
              <a:t>AZ Minimum Wage Calculations</a:t>
            </a:r>
          </a:p>
        </p:txBody>
      </p:sp>
      <p:sp>
        <p:nvSpPr>
          <p:cNvPr id="313347" name="Content Placeholder 3"/>
          <p:cNvSpPr>
            <a:spLocks noGrp="1"/>
          </p:cNvSpPr>
          <p:nvPr>
            <p:ph sz="quarter" idx="4294967295"/>
          </p:nvPr>
        </p:nvSpPr>
        <p:spPr>
          <a:xfrm>
            <a:off x="301625" y="1487488"/>
            <a:ext cx="8504238" cy="4422775"/>
          </a:xfrm>
        </p:spPr>
        <p:txBody>
          <a:bodyPr/>
          <a:lstStyle/>
          <a:p>
            <a:pPr marL="457200" indent="-457200" eaLnBrk="1" hangingPunct="1">
              <a:spcAft>
                <a:spcPts val="1800"/>
              </a:spcAft>
              <a:buClr>
                <a:srgbClr val="002060"/>
              </a:buClr>
              <a:buFont typeface="+mj-lt"/>
              <a:buAutoNum type="arabicPeriod"/>
            </a:pPr>
            <a:r>
              <a:rPr lang="en-US" sz="2400" dirty="0" smtClean="0">
                <a:solidFill>
                  <a:srgbClr val="002060"/>
                </a:solidFill>
              </a:rPr>
              <a:t>Arizona </a:t>
            </a:r>
            <a:r>
              <a:rPr lang="en-US" sz="2400" dirty="0">
                <a:solidFill>
                  <a:srgbClr val="002060"/>
                </a:solidFill>
              </a:rPr>
              <a:t>minimum wage for tipped employees is $3.00/hour less than standard minimum wage.</a:t>
            </a:r>
          </a:p>
          <a:p>
            <a:pPr marL="457200" indent="-457200" eaLnBrk="1" hangingPunct="1">
              <a:spcAft>
                <a:spcPts val="1800"/>
              </a:spcAft>
              <a:buClr>
                <a:srgbClr val="002060"/>
              </a:buClr>
              <a:buFont typeface="+mj-lt"/>
              <a:buAutoNum type="arabicPeriod"/>
            </a:pPr>
            <a:r>
              <a:rPr lang="en-US" sz="2400" dirty="0" smtClean="0">
                <a:solidFill>
                  <a:srgbClr val="002060"/>
                </a:solidFill>
              </a:rPr>
              <a:t>Minimum </a:t>
            </a:r>
            <a:r>
              <a:rPr lang="en-US" sz="2400" dirty="0">
                <a:solidFill>
                  <a:srgbClr val="002060"/>
                </a:solidFill>
              </a:rPr>
              <a:t>wage is calculated on a work-week </a:t>
            </a:r>
            <a:r>
              <a:rPr lang="en-US" sz="2400" dirty="0" smtClean="0">
                <a:solidFill>
                  <a:srgbClr val="002060"/>
                </a:solidFill>
              </a:rPr>
              <a:t>basis.</a:t>
            </a:r>
          </a:p>
          <a:p>
            <a:pPr marL="457200" indent="-457200" eaLnBrk="1" hangingPunct="1">
              <a:spcAft>
                <a:spcPts val="1800"/>
              </a:spcAft>
              <a:buClr>
                <a:srgbClr val="002060"/>
              </a:buClr>
              <a:buFont typeface="+mj-lt"/>
              <a:buAutoNum type="arabicPeriod"/>
            </a:pPr>
            <a:r>
              <a:rPr lang="en-US" sz="2400" dirty="0" smtClean="0">
                <a:solidFill>
                  <a:srgbClr val="002060"/>
                </a:solidFill>
              </a:rPr>
              <a:t>Arizona </a:t>
            </a:r>
            <a:r>
              <a:rPr lang="en-US" sz="2400" dirty="0">
                <a:solidFill>
                  <a:srgbClr val="002060"/>
                </a:solidFill>
              </a:rPr>
              <a:t>does not have an overtime law.  Employers are subject to Federal Fair Labor Standards Act overtime laws</a:t>
            </a:r>
            <a:r>
              <a:rPr lang="en-US" sz="2400" dirty="0" smtClean="0">
                <a:solidFill>
                  <a:srgbClr val="002060"/>
                </a:solidFill>
              </a:rPr>
              <a:t>.</a:t>
            </a:r>
          </a:p>
          <a:p>
            <a:pPr marL="457200" indent="-457200" eaLnBrk="1" hangingPunct="1">
              <a:spcAft>
                <a:spcPts val="1800"/>
              </a:spcAft>
              <a:buClr>
                <a:srgbClr val="002060"/>
              </a:buClr>
              <a:buFont typeface="+mj-lt"/>
              <a:buAutoNum type="arabicPeriod"/>
            </a:pPr>
            <a:r>
              <a:rPr lang="en-US" sz="2400" dirty="0" smtClean="0">
                <a:solidFill>
                  <a:srgbClr val="002060"/>
                </a:solidFill>
              </a:rPr>
              <a:t>No Agricultural Exemption under Arizona minimum wage, but small employers who are exempt under FLSA are exempt from AZ minimum wage.</a:t>
            </a:r>
            <a:endParaRPr lang="en-US" sz="2400" dirty="0">
              <a:solidFill>
                <a:srgbClr val="002060"/>
              </a:solidFill>
            </a:endParaRPr>
          </a:p>
          <a:p>
            <a:pPr marL="457200" indent="-457200" eaLnBrk="1" hangingPunct="1">
              <a:spcAft>
                <a:spcPts val="1800"/>
              </a:spcAft>
              <a:buClr>
                <a:srgbClr val="002060"/>
              </a:buClr>
              <a:buFont typeface="+mj-lt"/>
              <a:buAutoNum type="arabicPeriod"/>
            </a:pPr>
            <a:endParaRPr lang="en-US" sz="2400" dirty="0">
              <a:solidFill>
                <a:srgbClr val="002060"/>
              </a:solidFill>
            </a:endParaRPr>
          </a:p>
          <a:p>
            <a:pPr marL="0" indent="0" eaLnBrk="1" hangingPunct="1">
              <a:spcAft>
                <a:spcPts val="600"/>
              </a:spcAft>
              <a:buClr>
                <a:srgbClr val="002060"/>
              </a:buClr>
              <a:buNone/>
            </a:pPr>
            <a:endParaRPr lang="en-US" sz="2400" dirty="0" smtClean="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57</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10" name="TextBox 9"/>
          <p:cNvSpPr txBox="1"/>
          <p:nvPr/>
        </p:nvSpPr>
        <p:spPr>
          <a:xfrm>
            <a:off x="228600" y="6396335"/>
            <a:ext cx="69342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solidFill>
                <a:srgbClr val="C00000"/>
              </a:solidFill>
            </a:endParaRPr>
          </a:p>
        </p:txBody>
      </p:sp>
    </p:spTree>
    <p:extLst>
      <p:ext uri="{BB962C8B-B14F-4D97-AF65-F5344CB8AC3E}">
        <p14:creationId xmlns:p14="http://schemas.microsoft.com/office/powerpoint/2010/main" val="3535426854"/>
      </p:ext>
    </p:extLst>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4000" b="1" smtClean="0">
                <a:solidFill>
                  <a:srgbClr val="002060"/>
                </a:solidFill>
              </a:rPr>
              <a:t>AZ Minimum Wage Coverage</a:t>
            </a:r>
          </a:p>
        </p:txBody>
      </p:sp>
      <p:sp>
        <p:nvSpPr>
          <p:cNvPr id="313347" name="Content Placeholder 3"/>
          <p:cNvSpPr>
            <a:spLocks noGrp="1"/>
          </p:cNvSpPr>
          <p:nvPr>
            <p:ph sz="quarter" idx="4294967295"/>
          </p:nvPr>
        </p:nvSpPr>
        <p:spPr>
          <a:xfrm>
            <a:off x="301625" y="1676399"/>
            <a:ext cx="8504238" cy="4422775"/>
          </a:xfrm>
        </p:spPr>
        <p:txBody>
          <a:bodyPr/>
          <a:lstStyle/>
          <a:p>
            <a:pPr marL="457200" indent="-457200" eaLnBrk="1" hangingPunct="1">
              <a:spcAft>
                <a:spcPts val="600"/>
              </a:spcAft>
              <a:buClr>
                <a:srgbClr val="002060"/>
              </a:buClr>
              <a:buFont typeface="+mj-lt"/>
              <a:buAutoNum type="arabicPeriod"/>
            </a:pPr>
            <a:r>
              <a:rPr lang="en-US" sz="2400" dirty="0" smtClean="0">
                <a:solidFill>
                  <a:srgbClr val="002060"/>
                </a:solidFill>
              </a:rPr>
              <a:t>For purposes of the Arizona Minimum Wage, an employer is broadly defined, but exempts the State and Federal governments and “small employers.”</a:t>
            </a:r>
          </a:p>
          <a:p>
            <a:pPr marL="457200" indent="-457200" eaLnBrk="1" hangingPunct="1">
              <a:spcAft>
                <a:spcPts val="600"/>
              </a:spcAft>
              <a:buClr>
                <a:srgbClr val="002060"/>
              </a:buClr>
              <a:buAutoNum type="arabicPeriod"/>
            </a:pPr>
            <a:r>
              <a:rPr lang="en-US" sz="2400" dirty="0" smtClean="0">
                <a:solidFill>
                  <a:srgbClr val="002060"/>
                </a:solidFill>
              </a:rPr>
              <a:t>Small employers are those with less than $500,000 gross annual revenue and are exempt from the Fair Labor Standards Act are exempt from minimum wage.</a:t>
            </a:r>
          </a:p>
          <a:p>
            <a:pPr marL="457200" indent="-457200" eaLnBrk="1" hangingPunct="1">
              <a:spcAft>
                <a:spcPts val="600"/>
              </a:spcAft>
              <a:buClr>
                <a:srgbClr val="002060"/>
              </a:buClr>
              <a:buAutoNum type="arabicPeriod"/>
            </a:pPr>
            <a:r>
              <a:rPr lang="en-US" sz="2400" dirty="0" smtClean="0">
                <a:solidFill>
                  <a:srgbClr val="002060"/>
                </a:solidFill>
              </a:rPr>
              <a:t>Note </a:t>
            </a:r>
            <a:r>
              <a:rPr lang="en-US" sz="2400" dirty="0">
                <a:solidFill>
                  <a:srgbClr val="002060"/>
                </a:solidFill>
              </a:rPr>
              <a:t>that the </a:t>
            </a:r>
            <a:r>
              <a:rPr lang="en-US" sz="2400" dirty="0" smtClean="0">
                <a:solidFill>
                  <a:srgbClr val="002060"/>
                </a:solidFill>
              </a:rPr>
              <a:t>Sick </a:t>
            </a:r>
            <a:r>
              <a:rPr lang="en-US" sz="2400" dirty="0">
                <a:solidFill>
                  <a:srgbClr val="002060"/>
                </a:solidFill>
              </a:rPr>
              <a:t>Time requirements do </a:t>
            </a:r>
            <a:r>
              <a:rPr lang="en-US" sz="2400" dirty="0" smtClean="0">
                <a:solidFill>
                  <a:srgbClr val="002060"/>
                </a:solidFill>
              </a:rPr>
              <a:t>NOT </a:t>
            </a:r>
            <a:r>
              <a:rPr lang="en-US" sz="2400" dirty="0">
                <a:solidFill>
                  <a:srgbClr val="002060"/>
                </a:solidFill>
              </a:rPr>
              <a:t>exempt small employers.</a:t>
            </a:r>
          </a:p>
          <a:p>
            <a:pPr marL="457200" indent="-457200" eaLnBrk="1" hangingPunct="1">
              <a:spcAft>
                <a:spcPts val="600"/>
              </a:spcAft>
              <a:buClr>
                <a:srgbClr val="002060"/>
              </a:buClr>
              <a:buAutoNum type="arabicPeriod" startAt="8"/>
            </a:pPr>
            <a:endParaRPr lang="en-US" sz="2400" dirty="0" smtClean="0">
              <a:solidFill>
                <a:srgbClr val="002060"/>
              </a:solidFill>
            </a:endParaRPr>
          </a:p>
          <a:p>
            <a:pPr marL="457200" indent="-457200" eaLnBrk="1" hangingPunct="1">
              <a:spcAft>
                <a:spcPts val="600"/>
              </a:spcAft>
              <a:buClr>
                <a:srgbClr val="002060"/>
              </a:buClr>
              <a:buAutoNum type="arabicPeriod" startAt="8"/>
            </a:pPr>
            <a:endParaRPr lang="en-US" sz="2400" dirty="0" smtClean="0">
              <a:solidFill>
                <a:srgbClr val="002060"/>
              </a:solidFill>
            </a:endParaRPr>
          </a:p>
          <a:p>
            <a:pPr marL="457200" indent="-457200" eaLnBrk="1" hangingPunct="1">
              <a:spcAft>
                <a:spcPts val="600"/>
              </a:spcAft>
              <a:buClr>
                <a:srgbClr val="002060"/>
              </a:buClr>
              <a:buAutoNum type="arabicPeriod" startAt="8"/>
            </a:pPr>
            <a:endParaRPr lang="en-US" sz="2400" dirty="0" smtClean="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58</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10" name="TextBox 9"/>
          <p:cNvSpPr txBox="1"/>
          <p:nvPr/>
        </p:nvSpPr>
        <p:spPr>
          <a:xfrm>
            <a:off x="228600" y="6396335"/>
            <a:ext cx="69342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solidFill>
                <a:srgbClr val="C00000"/>
              </a:solidFill>
            </a:endParaRPr>
          </a:p>
        </p:txBody>
      </p:sp>
    </p:spTree>
    <p:extLst>
      <p:ext uri="{BB962C8B-B14F-4D97-AF65-F5344CB8AC3E}">
        <p14:creationId xmlns:p14="http://schemas.microsoft.com/office/powerpoint/2010/main" val="1685243422"/>
      </p:ext>
    </p:extLst>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a:xfrm>
            <a:off x="306112" y="336969"/>
            <a:ext cx="8534400" cy="758825"/>
          </a:xfrm>
        </p:spPr>
        <p:txBody>
          <a:bodyPr/>
          <a:lstStyle/>
          <a:p>
            <a:pPr eaLnBrk="1" hangingPunct="1"/>
            <a:r>
              <a:rPr lang="en-US" sz="3200" b="1" smtClean="0">
                <a:solidFill>
                  <a:srgbClr val="002060"/>
                </a:solidFill>
              </a:rPr>
              <a:t>AZ Minimum Wage </a:t>
            </a:r>
            <a:r>
              <a:rPr lang="mr-IN" sz="3200" b="1" smtClean="0">
                <a:solidFill>
                  <a:srgbClr val="002060"/>
                </a:solidFill>
              </a:rPr>
              <a:t>–</a:t>
            </a:r>
            <a:r>
              <a:rPr lang="en-US" sz="3200" b="1" smtClean="0">
                <a:solidFill>
                  <a:srgbClr val="002060"/>
                </a:solidFill>
              </a:rPr>
              <a:t> </a:t>
            </a:r>
            <a:br>
              <a:rPr lang="en-US" sz="3200" b="1" smtClean="0">
                <a:solidFill>
                  <a:srgbClr val="002060"/>
                </a:solidFill>
              </a:rPr>
            </a:br>
            <a:r>
              <a:rPr lang="en-US" sz="3200" b="1" smtClean="0">
                <a:solidFill>
                  <a:srgbClr val="002060"/>
                </a:solidFill>
              </a:rPr>
              <a:t>Independent Contractors</a:t>
            </a:r>
          </a:p>
        </p:txBody>
      </p:sp>
      <p:sp>
        <p:nvSpPr>
          <p:cNvPr id="313347" name="Content Placeholder 3"/>
          <p:cNvSpPr>
            <a:spLocks noGrp="1"/>
          </p:cNvSpPr>
          <p:nvPr>
            <p:ph sz="quarter" idx="4294967295"/>
          </p:nvPr>
        </p:nvSpPr>
        <p:spPr>
          <a:xfrm>
            <a:off x="247650" y="1352096"/>
            <a:ext cx="8504238" cy="4422775"/>
          </a:xfrm>
        </p:spPr>
        <p:txBody>
          <a:bodyPr/>
          <a:lstStyle/>
          <a:p>
            <a:pPr marL="457200" indent="-457200" eaLnBrk="1" hangingPunct="1">
              <a:spcAft>
                <a:spcPts val="600"/>
              </a:spcAft>
              <a:buClr>
                <a:srgbClr val="002060"/>
              </a:buClr>
              <a:buFont typeface="+mj-lt"/>
              <a:buAutoNum type="arabicPeriod"/>
            </a:pPr>
            <a:r>
              <a:rPr lang="en-US" sz="2800" dirty="0" smtClean="0">
                <a:solidFill>
                  <a:srgbClr val="002060"/>
                </a:solidFill>
              </a:rPr>
              <a:t>Minimum wage law presumes that a worker is an employee rather than an independent contractor (“IC”).  </a:t>
            </a:r>
          </a:p>
          <a:p>
            <a:pPr marL="731838" lvl="1" indent="-457200" eaLnBrk="1" hangingPunct="1">
              <a:spcAft>
                <a:spcPts val="600"/>
              </a:spcAft>
              <a:buClr>
                <a:srgbClr val="002060"/>
              </a:buClr>
              <a:buFont typeface="+mj-lt"/>
              <a:buAutoNum type="alphaLcPeriod"/>
            </a:pPr>
            <a:r>
              <a:rPr lang="en-US" sz="2800" dirty="0" smtClean="0">
                <a:solidFill>
                  <a:srgbClr val="002060"/>
                </a:solidFill>
              </a:rPr>
              <a:t>ICs are not subject to minimum wage or PTO/sick time.</a:t>
            </a:r>
          </a:p>
          <a:p>
            <a:pPr marL="731838" lvl="1" indent="-457200" eaLnBrk="1" hangingPunct="1">
              <a:spcAft>
                <a:spcPts val="600"/>
              </a:spcAft>
              <a:buClr>
                <a:srgbClr val="002060"/>
              </a:buClr>
              <a:buFont typeface="+mj-lt"/>
              <a:buAutoNum type="alphaLcPeriod"/>
            </a:pPr>
            <a:r>
              <a:rPr lang="en-US" sz="2800" dirty="0" smtClean="0">
                <a:solidFill>
                  <a:srgbClr val="002060"/>
                </a:solidFill>
              </a:rPr>
              <a:t>Company to prove by “clear and convincing evidence” that worker is IC.</a:t>
            </a:r>
          </a:p>
          <a:p>
            <a:pPr marL="457200" indent="-457200" eaLnBrk="1" hangingPunct="1">
              <a:spcAft>
                <a:spcPts val="600"/>
              </a:spcAft>
              <a:buClr>
                <a:srgbClr val="002060"/>
              </a:buClr>
              <a:buAutoNum type="arabicPeriod" startAt="2"/>
            </a:pPr>
            <a:endParaRPr lang="en-US" sz="2800" dirty="0" smtClean="0">
              <a:solidFill>
                <a:srgbClr val="002060"/>
              </a:solidFill>
            </a:endParaRPr>
          </a:p>
          <a:p>
            <a:pPr marL="457200" indent="-457200" eaLnBrk="1" hangingPunct="1">
              <a:spcAft>
                <a:spcPts val="600"/>
              </a:spcAft>
              <a:buClr>
                <a:srgbClr val="002060"/>
              </a:buClr>
              <a:buAutoNum type="arabicPeriod" startAt="2"/>
            </a:pPr>
            <a:endParaRPr lang="en-US" sz="2400" dirty="0" smtClean="0">
              <a:solidFill>
                <a:srgbClr val="002060"/>
              </a:solidFill>
            </a:endParaRPr>
          </a:p>
          <a:p>
            <a:pPr marL="457200" indent="-457200" eaLnBrk="1" hangingPunct="1">
              <a:spcAft>
                <a:spcPts val="600"/>
              </a:spcAft>
              <a:buClr>
                <a:srgbClr val="002060"/>
              </a:buClr>
              <a:buAutoNum type="arabicPeriod" startAt="2"/>
            </a:pPr>
            <a:endParaRPr lang="en-US" sz="2400" dirty="0" smtClean="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59</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10" name="TextBox 9"/>
          <p:cNvSpPr txBox="1"/>
          <p:nvPr/>
        </p:nvSpPr>
        <p:spPr>
          <a:xfrm>
            <a:off x="228600" y="6396335"/>
            <a:ext cx="69342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solidFill>
                <a:srgbClr val="C00000"/>
              </a:solidFill>
            </a:endParaRPr>
          </a:p>
        </p:txBody>
      </p:sp>
    </p:spTree>
    <p:extLst>
      <p:ext uri="{BB962C8B-B14F-4D97-AF65-F5344CB8AC3E}">
        <p14:creationId xmlns:p14="http://schemas.microsoft.com/office/powerpoint/2010/main" val="721504180"/>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2800" b="1" smtClean="0">
                <a:solidFill>
                  <a:srgbClr val="002060"/>
                </a:solidFill>
              </a:rPr>
              <a:t>Why/How Was Prop 206 Passed in Arizona</a:t>
            </a:r>
          </a:p>
        </p:txBody>
      </p:sp>
      <p:sp>
        <p:nvSpPr>
          <p:cNvPr id="313347" name="Content Placeholder 3"/>
          <p:cNvSpPr>
            <a:spLocks noGrp="1"/>
          </p:cNvSpPr>
          <p:nvPr>
            <p:ph sz="quarter" idx="4294967295"/>
          </p:nvPr>
        </p:nvSpPr>
        <p:spPr>
          <a:xfrm>
            <a:off x="231648" y="1508126"/>
            <a:ext cx="8504238" cy="4422775"/>
          </a:xfrm>
        </p:spPr>
        <p:txBody>
          <a:bodyPr/>
          <a:lstStyle/>
          <a:p>
            <a:pPr marL="457200" indent="-457200" eaLnBrk="1" hangingPunct="1">
              <a:spcAft>
                <a:spcPts val="600"/>
              </a:spcAft>
              <a:buClr>
                <a:srgbClr val="002060"/>
              </a:buClr>
              <a:buFont typeface="+mj-lt"/>
              <a:buAutoNum type="arabicPeriod" startAt="9"/>
            </a:pPr>
            <a:r>
              <a:rPr lang="en-US" sz="2400" smtClean="0">
                <a:solidFill>
                  <a:srgbClr val="002060"/>
                </a:solidFill>
              </a:rPr>
              <a:t>Prop 206 contained two elements:</a:t>
            </a:r>
          </a:p>
          <a:p>
            <a:pPr marL="731838" lvl="1" indent="-457200" eaLnBrk="1" hangingPunct="1">
              <a:spcAft>
                <a:spcPts val="600"/>
              </a:spcAft>
              <a:buClr>
                <a:srgbClr val="002060"/>
              </a:buClr>
              <a:buFont typeface="+mj-lt"/>
              <a:buAutoNum type="alphaLcPeriod"/>
            </a:pPr>
            <a:r>
              <a:rPr lang="en-US" sz="2000" smtClean="0">
                <a:solidFill>
                  <a:srgbClr val="002060"/>
                </a:solidFill>
              </a:rPr>
              <a:t>Increased minimum wage gradually to $12.00/hour in 2020</a:t>
            </a:r>
          </a:p>
          <a:p>
            <a:pPr marL="731838" lvl="1" indent="-457200" eaLnBrk="1" hangingPunct="1">
              <a:spcAft>
                <a:spcPts val="600"/>
              </a:spcAft>
              <a:buClr>
                <a:srgbClr val="002060"/>
              </a:buClr>
              <a:buFont typeface="+mj-lt"/>
              <a:buAutoNum type="alphaLcPeriod"/>
            </a:pPr>
            <a:r>
              <a:rPr lang="en-US" sz="2000" smtClean="0">
                <a:solidFill>
                  <a:srgbClr val="002060"/>
                </a:solidFill>
              </a:rPr>
              <a:t>Provide up to 40 hours paid sick time </a:t>
            </a:r>
          </a:p>
          <a:p>
            <a:pPr marL="457200" indent="-457200" eaLnBrk="1" hangingPunct="1">
              <a:spcAft>
                <a:spcPts val="600"/>
              </a:spcAft>
              <a:buClr>
                <a:srgbClr val="002060"/>
              </a:buClr>
              <a:buFont typeface="+mj-lt"/>
              <a:buAutoNum type="arabicPeriod" startAt="9"/>
            </a:pPr>
            <a:r>
              <a:rPr lang="en-US" sz="2500" smtClean="0">
                <a:solidFill>
                  <a:srgbClr val="002060"/>
                </a:solidFill>
              </a:rPr>
              <a:t>Possible that people wanted one element or the other and had to vote for both</a:t>
            </a:r>
          </a:p>
          <a:p>
            <a:pPr marL="457200" indent="-457200" eaLnBrk="1" hangingPunct="1">
              <a:spcAft>
                <a:spcPts val="600"/>
              </a:spcAft>
              <a:buClr>
                <a:srgbClr val="002060"/>
              </a:buClr>
              <a:buFont typeface="+mj-lt"/>
              <a:buAutoNum type="arabicPeriod" startAt="9"/>
            </a:pPr>
            <a:r>
              <a:rPr lang="en-US" sz="2500" smtClean="0">
                <a:solidFill>
                  <a:srgbClr val="002060"/>
                </a:solidFill>
              </a:rPr>
              <a:t>Voters may not have understood the implications or full requirements of the sick time</a:t>
            </a:r>
          </a:p>
          <a:p>
            <a:pPr marL="457200" indent="-457200" eaLnBrk="1" hangingPunct="1">
              <a:spcAft>
                <a:spcPts val="600"/>
              </a:spcAft>
              <a:buClr>
                <a:srgbClr val="002060"/>
              </a:buClr>
              <a:buFont typeface="+mj-lt"/>
              <a:buAutoNum type="arabicPeriod" startAt="9"/>
            </a:pPr>
            <a:r>
              <a:rPr lang="en-US" sz="2500" smtClean="0">
                <a:solidFill>
                  <a:srgbClr val="002060"/>
                </a:solidFill>
              </a:rPr>
              <a:t>Written with protections much like collective bargaining agreement</a:t>
            </a:r>
            <a:endParaRPr lang="en-US" sz="2500">
              <a:solidFill>
                <a:srgbClr val="002060"/>
              </a:solidFill>
            </a:endParaRPr>
          </a:p>
          <a:p>
            <a:pPr marL="731838" lvl="1" indent="-457200" eaLnBrk="1" hangingPunct="1">
              <a:spcAft>
                <a:spcPts val="600"/>
              </a:spcAft>
              <a:buClr>
                <a:srgbClr val="002060"/>
              </a:buClr>
              <a:buFont typeface="+mj-lt"/>
              <a:buAutoNum type="alphaLcPeriod"/>
            </a:pPr>
            <a:endParaRPr lang="en-US" sz="1900">
              <a:solidFill>
                <a:srgbClr val="002060"/>
              </a:solidFill>
            </a:endParaRPr>
          </a:p>
          <a:p>
            <a:pPr marL="457200" indent="-457200" eaLnBrk="1" hangingPunct="1">
              <a:spcAft>
                <a:spcPts val="600"/>
              </a:spcAft>
              <a:buClr>
                <a:srgbClr val="002060"/>
              </a:buClr>
              <a:buAutoNum type="arabicPeriod" startAt="2"/>
            </a:pPr>
            <a:endParaRPr lang="en-US" sz="2400" smtClean="0">
              <a:solidFill>
                <a:srgbClr val="002060"/>
              </a:solidFill>
            </a:endParaRPr>
          </a:p>
          <a:p>
            <a:pPr marL="457200" indent="-457200" eaLnBrk="1" hangingPunct="1">
              <a:spcAft>
                <a:spcPts val="600"/>
              </a:spcAft>
              <a:buClr>
                <a:srgbClr val="002060"/>
              </a:buClr>
              <a:buAutoNum type="arabicPeriod" startAt="2"/>
            </a:pPr>
            <a:endParaRPr lang="en-US" sz="2400" smtClean="0">
              <a:solidFill>
                <a:srgbClr val="002060"/>
              </a:solidFill>
            </a:endParaRPr>
          </a:p>
          <a:p>
            <a:pPr marL="457200" indent="-457200" eaLnBrk="1" hangingPunct="1">
              <a:spcAft>
                <a:spcPts val="600"/>
              </a:spcAft>
              <a:buClr>
                <a:srgbClr val="002060"/>
              </a:buClr>
              <a:buAutoNum type="arabicPeriod" startAt="2"/>
            </a:pPr>
            <a:endParaRPr lang="en-US" sz="2400" smtClean="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6</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10" name="TextBox 9"/>
          <p:cNvSpPr txBox="1"/>
          <p:nvPr/>
        </p:nvSpPr>
        <p:spPr>
          <a:xfrm>
            <a:off x="228600" y="6396335"/>
            <a:ext cx="69342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solidFill>
                <a:srgbClr val="C00000"/>
              </a:solidFill>
            </a:endParaRPr>
          </a:p>
        </p:txBody>
      </p:sp>
    </p:spTree>
    <p:extLst>
      <p:ext uri="{BB962C8B-B14F-4D97-AF65-F5344CB8AC3E}">
        <p14:creationId xmlns:p14="http://schemas.microsoft.com/office/powerpoint/2010/main" val="770270786"/>
      </p:ext>
    </p:extLst>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a:xfrm>
            <a:off x="247650" y="481203"/>
            <a:ext cx="8534400" cy="758825"/>
          </a:xfrm>
        </p:spPr>
        <p:txBody>
          <a:bodyPr/>
          <a:lstStyle/>
          <a:p>
            <a:pPr eaLnBrk="1" hangingPunct="1"/>
            <a:r>
              <a:rPr lang="en-US" sz="3200" b="1" dirty="0" smtClean="0">
                <a:solidFill>
                  <a:srgbClr val="002060"/>
                </a:solidFill>
              </a:rPr>
              <a:t>AZ Minimum Wage </a:t>
            </a:r>
            <a:r>
              <a:rPr lang="mr-IN" sz="3200" b="1" dirty="0" smtClean="0">
                <a:solidFill>
                  <a:srgbClr val="002060"/>
                </a:solidFill>
              </a:rPr>
              <a:t>–</a:t>
            </a:r>
            <a:r>
              <a:rPr lang="en-US" sz="3200" b="1" dirty="0" smtClean="0">
                <a:solidFill>
                  <a:srgbClr val="002060"/>
                </a:solidFill>
              </a:rPr>
              <a:t> </a:t>
            </a:r>
            <a:br>
              <a:rPr lang="en-US" sz="3200" b="1" dirty="0" smtClean="0">
                <a:solidFill>
                  <a:srgbClr val="002060"/>
                </a:solidFill>
              </a:rPr>
            </a:br>
            <a:r>
              <a:rPr lang="en-US" sz="3200" b="1" dirty="0" smtClean="0">
                <a:solidFill>
                  <a:srgbClr val="002060"/>
                </a:solidFill>
              </a:rPr>
              <a:t>Independent Contractors</a:t>
            </a:r>
          </a:p>
        </p:txBody>
      </p:sp>
      <p:sp>
        <p:nvSpPr>
          <p:cNvPr id="313347" name="Content Placeholder 3"/>
          <p:cNvSpPr>
            <a:spLocks noGrp="1"/>
          </p:cNvSpPr>
          <p:nvPr>
            <p:ph sz="quarter" idx="4294967295"/>
          </p:nvPr>
        </p:nvSpPr>
        <p:spPr>
          <a:xfrm>
            <a:off x="247650" y="1352096"/>
            <a:ext cx="8504238" cy="4422775"/>
          </a:xfrm>
        </p:spPr>
        <p:txBody>
          <a:bodyPr/>
          <a:lstStyle/>
          <a:p>
            <a:pPr marL="731838" lvl="1" indent="-457200" eaLnBrk="1" hangingPunct="1">
              <a:spcAft>
                <a:spcPts val="600"/>
              </a:spcAft>
              <a:buClr>
                <a:srgbClr val="002060"/>
              </a:buClr>
              <a:buFont typeface="+mj-lt"/>
              <a:buAutoNum type="arabicPeriod" startAt="2"/>
            </a:pPr>
            <a:r>
              <a:rPr lang="en-US" sz="2400" dirty="0">
                <a:solidFill>
                  <a:srgbClr val="002060"/>
                </a:solidFill>
              </a:rPr>
              <a:t>Best practices for independent contractors include:</a:t>
            </a:r>
          </a:p>
          <a:p>
            <a:pPr marL="1006475" lvl="2" indent="-457200" eaLnBrk="1" hangingPunct="1">
              <a:spcAft>
                <a:spcPts val="600"/>
              </a:spcAft>
              <a:buClr>
                <a:srgbClr val="002060"/>
              </a:buClr>
              <a:buFont typeface="+mj-lt"/>
              <a:buAutoNum type="alphaLcPeriod"/>
            </a:pPr>
            <a:r>
              <a:rPr lang="en-US" sz="2400" dirty="0">
                <a:solidFill>
                  <a:srgbClr val="002060"/>
                </a:solidFill>
              </a:rPr>
              <a:t>Have a written agreement that contains the required elements under the Arizona workers’ compensation statute; </a:t>
            </a:r>
          </a:p>
          <a:p>
            <a:pPr marL="1006475" lvl="2" indent="-457200" eaLnBrk="1" hangingPunct="1">
              <a:spcAft>
                <a:spcPts val="600"/>
              </a:spcAft>
              <a:buClr>
                <a:srgbClr val="002060"/>
              </a:buClr>
              <a:buFont typeface="+mj-lt"/>
              <a:buAutoNum type="alphaLcPeriod"/>
            </a:pPr>
            <a:r>
              <a:rPr lang="en-US" sz="2400" dirty="0">
                <a:solidFill>
                  <a:srgbClr val="002060"/>
                </a:solidFill>
              </a:rPr>
              <a:t>Obtain </a:t>
            </a:r>
            <a:r>
              <a:rPr lang="en-US" sz="2400" dirty="0" smtClean="0">
                <a:solidFill>
                  <a:srgbClr val="002060"/>
                </a:solidFill>
              </a:rPr>
              <a:t>signed W-9 from IC;</a:t>
            </a:r>
            <a:endParaRPr lang="en-US" sz="2400" dirty="0">
              <a:solidFill>
                <a:srgbClr val="002060"/>
              </a:solidFill>
            </a:endParaRPr>
          </a:p>
          <a:p>
            <a:pPr marL="1006475" lvl="2" indent="-457200" eaLnBrk="1" hangingPunct="1">
              <a:spcAft>
                <a:spcPts val="600"/>
              </a:spcAft>
              <a:buClr>
                <a:srgbClr val="002060"/>
              </a:buClr>
              <a:buFont typeface="+mj-lt"/>
              <a:buAutoNum type="alphaLcPeriod"/>
            </a:pPr>
            <a:r>
              <a:rPr lang="en-US" sz="2400" dirty="0">
                <a:solidFill>
                  <a:srgbClr val="002060"/>
                </a:solidFill>
              </a:rPr>
              <a:t>Complete a “Declaration of Independent Business” </a:t>
            </a:r>
            <a:r>
              <a:rPr lang="en-US" sz="2400" dirty="0" smtClean="0">
                <a:solidFill>
                  <a:srgbClr val="002060"/>
                </a:solidFill>
              </a:rPr>
              <a:t>under Arizona law;</a:t>
            </a:r>
            <a:endParaRPr lang="en-US" sz="2400" dirty="0">
              <a:solidFill>
                <a:srgbClr val="002060"/>
              </a:solidFill>
            </a:endParaRPr>
          </a:p>
          <a:p>
            <a:pPr marL="1006475" lvl="2" indent="-457200" eaLnBrk="1" hangingPunct="1">
              <a:spcAft>
                <a:spcPts val="600"/>
              </a:spcAft>
              <a:buClr>
                <a:srgbClr val="002060"/>
              </a:buClr>
              <a:buFont typeface="+mj-lt"/>
              <a:buAutoNum type="alphaLcPeriod"/>
            </a:pPr>
            <a:r>
              <a:rPr lang="en-US" sz="2400" dirty="0">
                <a:solidFill>
                  <a:srgbClr val="002060"/>
                </a:solidFill>
              </a:rPr>
              <a:t>Only contract with licensed contractors for industries where license is required.</a:t>
            </a:r>
          </a:p>
          <a:p>
            <a:pPr marL="1006475" lvl="2" indent="-457200" eaLnBrk="1" hangingPunct="1">
              <a:spcAft>
                <a:spcPts val="600"/>
              </a:spcAft>
              <a:buClr>
                <a:srgbClr val="002060"/>
              </a:buClr>
              <a:buFont typeface="+mj-lt"/>
              <a:buAutoNum type="alphaLcPeriod"/>
            </a:pPr>
            <a:r>
              <a:rPr lang="en-US" sz="2400" dirty="0">
                <a:solidFill>
                  <a:srgbClr val="002060"/>
                </a:solidFill>
              </a:rPr>
              <a:t>Review factors used by </a:t>
            </a:r>
            <a:r>
              <a:rPr lang="en-US" sz="2400" dirty="0" smtClean="0">
                <a:solidFill>
                  <a:srgbClr val="002060"/>
                </a:solidFill>
              </a:rPr>
              <a:t>IRS, DOL, DES and courts to audit and confirm ICs versus employees status.</a:t>
            </a:r>
            <a:endParaRPr lang="en-US" sz="2400" dirty="0">
              <a:solidFill>
                <a:srgbClr val="002060"/>
              </a:solidFill>
            </a:endParaRPr>
          </a:p>
          <a:p>
            <a:pPr marL="457200" indent="-457200" eaLnBrk="1" hangingPunct="1">
              <a:spcAft>
                <a:spcPts val="600"/>
              </a:spcAft>
              <a:buClr>
                <a:srgbClr val="002060"/>
              </a:buClr>
              <a:buAutoNum type="arabicPeriod" startAt="2"/>
            </a:pPr>
            <a:endParaRPr lang="en-US" sz="2400" dirty="0" smtClean="0">
              <a:solidFill>
                <a:srgbClr val="002060"/>
              </a:solidFill>
            </a:endParaRPr>
          </a:p>
          <a:p>
            <a:pPr marL="457200" indent="-457200" eaLnBrk="1" hangingPunct="1">
              <a:spcAft>
                <a:spcPts val="600"/>
              </a:spcAft>
              <a:buClr>
                <a:srgbClr val="002060"/>
              </a:buClr>
              <a:buAutoNum type="arabicPeriod" startAt="2"/>
            </a:pPr>
            <a:endParaRPr lang="en-US" sz="2400" dirty="0" smtClean="0">
              <a:solidFill>
                <a:srgbClr val="002060"/>
              </a:solidFill>
            </a:endParaRPr>
          </a:p>
          <a:p>
            <a:pPr marL="457200" indent="-457200" eaLnBrk="1" hangingPunct="1">
              <a:spcAft>
                <a:spcPts val="600"/>
              </a:spcAft>
              <a:buClr>
                <a:srgbClr val="002060"/>
              </a:buClr>
              <a:buAutoNum type="arabicPeriod" startAt="2"/>
            </a:pPr>
            <a:endParaRPr lang="en-US" sz="2400" dirty="0" smtClean="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60</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10" name="TextBox 9"/>
          <p:cNvSpPr txBox="1"/>
          <p:nvPr/>
        </p:nvSpPr>
        <p:spPr>
          <a:xfrm>
            <a:off x="228600" y="6396335"/>
            <a:ext cx="69342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solidFill>
                <a:srgbClr val="C00000"/>
              </a:solidFill>
            </a:endParaRPr>
          </a:p>
        </p:txBody>
      </p:sp>
    </p:spTree>
    <p:extLst>
      <p:ext uri="{BB962C8B-B14F-4D97-AF65-F5344CB8AC3E}">
        <p14:creationId xmlns:p14="http://schemas.microsoft.com/office/powerpoint/2010/main" val="1134299849"/>
      </p:ext>
    </p:extLst>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4000" b="1" smtClean="0">
                <a:solidFill>
                  <a:srgbClr val="002060"/>
                </a:solidFill>
              </a:rPr>
              <a:t>AZ Minimum Wage Increases</a:t>
            </a:r>
          </a:p>
        </p:txBody>
      </p:sp>
      <p:sp>
        <p:nvSpPr>
          <p:cNvPr id="313347" name="Content Placeholder 3"/>
          <p:cNvSpPr>
            <a:spLocks noGrp="1"/>
          </p:cNvSpPr>
          <p:nvPr>
            <p:ph sz="quarter" idx="4294967295"/>
          </p:nvPr>
        </p:nvSpPr>
        <p:spPr>
          <a:xfrm>
            <a:off x="301625" y="1676399"/>
            <a:ext cx="8504238" cy="4422775"/>
          </a:xfrm>
        </p:spPr>
        <p:txBody>
          <a:bodyPr/>
          <a:lstStyle/>
          <a:p>
            <a:pPr marL="457200" indent="-457200" eaLnBrk="1" hangingPunct="1">
              <a:spcAft>
                <a:spcPts val="600"/>
              </a:spcAft>
              <a:buClr>
                <a:srgbClr val="002060"/>
              </a:buClr>
              <a:buFont typeface="+mj-lt"/>
              <a:buAutoNum type="arabicPeriod"/>
            </a:pPr>
            <a:r>
              <a:rPr lang="en-US" sz="2400" smtClean="0">
                <a:solidFill>
                  <a:srgbClr val="002060"/>
                </a:solidFill>
              </a:rPr>
              <a:t>Fair Wages Healthy Families Act (Prop 206) contains the following minimum wage increases:</a:t>
            </a:r>
          </a:p>
          <a:p>
            <a:pPr marL="731838" lvl="1" indent="-457200" eaLnBrk="1" hangingPunct="1">
              <a:spcAft>
                <a:spcPts val="600"/>
              </a:spcAft>
              <a:buClr>
                <a:srgbClr val="002060"/>
              </a:buClr>
              <a:buFont typeface="+mj-lt"/>
              <a:buAutoNum type="alphaLcPeriod"/>
            </a:pPr>
            <a:r>
              <a:rPr lang="en-US" sz="1900" smtClean="0">
                <a:solidFill>
                  <a:srgbClr val="002060"/>
                </a:solidFill>
              </a:rPr>
              <a:t>January 1, 2017 -$10.00/hour</a:t>
            </a:r>
          </a:p>
          <a:p>
            <a:pPr marL="731838" lvl="1" indent="-457200" eaLnBrk="1" hangingPunct="1">
              <a:spcAft>
                <a:spcPts val="600"/>
              </a:spcAft>
              <a:buClr>
                <a:srgbClr val="002060"/>
              </a:buClr>
              <a:buFont typeface="+mj-lt"/>
              <a:buAutoNum type="alphaLcPeriod"/>
            </a:pPr>
            <a:r>
              <a:rPr lang="en-US" sz="1900" smtClean="0">
                <a:solidFill>
                  <a:srgbClr val="002060"/>
                </a:solidFill>
              </a:rPr>
              <a:t>January 1, 2018 - $10.50/hour</a:t>
            </a:r>
          </a:p>
          <a:p>
            <a:pPr marL="731838" lvl="1" indent="-457200" eaLnBrk="1" hangingPunct="1">
              <a:spcAft>
                <a:spcPts val="600"/>
              </a:spcAft>
              <a:buClr>
                <a:srgbClr val="002060"/>
              </a:buClr>
              <a:buFont typeface="+mj-lt"/>
              <a:buAutoNum type="alphaLcPeriod"/>
            </a:pPr>
            <a:r>
              <a:rPr lang="en-US" sz="1900" smtClean="0">
                <a:solidFill>
                  <a:srgbClr val="002060"/>
                </a:solidFill>
              </a:rPr>
              <a:t>January 1, 2019 - $11.00/hour</a:t>
            </a:r>
          </a:p>
          <a:p>
            <a:pPr marL="731838" lvl="1" indent="-457200" eaLnBrk="1" hangingPunct="1">
              <a:spcAft>
                <a:spcPts val="600"/>
              </a:spcAft>
              <a:buClr>
                <a:srgbClr val="002060"/>
              </a:buClr>
              <a:buFont typeface="+mj-lt"/>
              <a:buAutoNum type="alphaLcPeriod"/>
            </a:pPr>
            <a:r>
              <a:rPr lang="en-US" sz="1900" smtClean="0">
                <a:solidFill>
                  <a:srgbClr val="002060"/>
                </a:solidFill>
              </a:rPr>
              <a:t>January 1, 2020 - $12.00/hour</a:t>
            </a:r>
          </a:p>
          <a:p>
            <a:pPr marL="731838" lvl="1" indent="-457200" eaLnBrk="1" hangingPunct="1">
              <a:spcAft>
                <a:spcPts val="600"/>
              </a:spcAft>
              <a:buClr>
                <a:srgbClr val="002060"/>
              </a:buClr>
              <a:buFont typeface="+mj-lt"/>
              <a:buAutoNum type="alphaLcPeriod"/>
            </a:pPr>
            <a:r>
              <a:rPr lang="en-US" sz="1900" smtClean="0">
                <a:solidFill>
                  <a:srgbClr val="002060"/>
                </a:solidFill>
              </a:rPr>
              <a:t>January 1, 2021 and subsequent  - increase for cost of living</a:t>
            </a:r>
          </a:p>
          <a:p>
            <a:pPr marL="457200" indent="-457200" eaLnBrk="1" hangingPunct="1">
              <a:spcAft>
                <a:spcPts val="600"/>
              </a:spcAft>
              <a:buClr>
                <a:srgbClr val="002060"/>
              </a:buClr>
              <a:buFont typeface="+mj-lt"/>
              <a:buAutoNum type="arabicPeriod"/>
            </a:pPr>
            <a:r>
              <a:rPr lang="en-US" sz="2400" smtClean="0">
                <a:solidFill>
                  <a:srgbClr val="002060"/>
                </a:solidFill>
              </a:rPr>
              <a:t>Flagstaff paid city minimum wage requiring $2.00/hour higher than state minimum wage.  City council adjusted to phase in slower.  Current minimum wage $10.50/hour</a:t>
            </a:r>
          </a:p>
          <a:p>
            <a:pPr marL="731838" lvl="1" indent="-457200" eaLnBrk="1" hangingPunct="1">
              <a:spcAft>
                <a:spcPts val="600"/>
              </a:spcAft>
              <a:buClr>
                <a:srgbClr val="002060"/>
              </a:buClr>
              <a:buFont typeface="+mj-lt"/>
              <a:buAutoNum type="alphaLcPeriod"/>
            </a:pPr>
            <a:endParaRPr lang="en-US" sz="1900">
              <a:solidFill>
                <a:srgbClr val="002060"/>
              </a:solidFill>
            </a:endParaRPr>
          </a:p>
          <a:p>
            <a:pPr marL="457200" indent="-457200" eaLnBrk="1" hangingPunct="1">
              <a:spcAft>
                <a:spcPts val="600"/>
              </a:spcAft>
              <a:buClr>
                <a:srgbClr val="002060"/>
              </a:buClr>
              <a:buAutoNum type="arabicPeriod" startAt="2"/>
            </a:pPr>
            <a:endParaRPr lang="en-US" sz="2400" smtClean="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61</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10" name="TextBox 9"/>
          <p:cNvSpPr txBox="1"/>
          <p:nvPr/>
        </p:nvSpPr>
        <p:spPr>
          <a:xfrm>
            <a:off x="228600" y="6396335"/>
            <a:ext cx="69342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solidFill>
                <a:srgbClr val="C00000"/>
              </a:solidFill>
            </a:endParaRPr>
          </a:p>
        </p:txBody>
      </p:sp>
    </p:spTree>
    <p:extLst>
      <p:ext uri="{BB962C8B-B14F-4D97-AF65-F5344CB8AC3E}">
        <p14:creationId xmlns:p14="http://schemas.microsoft.com/office/powerpoint/2010/main" val="1744035978"/>
      </p:ext>
    </p:extLst>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4000" b="1" smtClean="0">
                <a:solidFill>
                  <a:srgbClr val="002060"/>
                </a:solidFill>
              </a:rPr>
              <a:t>AZ Minimum Wage Impact</a:t>
            </a:r>
          </a:p>
        </p:txBody>
      </p:sp>
      <p:sp>
        <p:nvSpPr>
          <p:cNvPr id="313347" name="Content Placeholder 3"/>
          <p:cNvSpPr>
            <a:spLocks noGrp="1"/>
          </p:cNvSpPr>
          <p:nvPr>
            <p:ph sz="quarter" idx="4294967295"/>
          </p:nvPr>
        </p:nvSpPr>
        <p:spPr>
          <a:xfrm>
            <a:off x="301625" y="1508126"/>
            <a:ext cx="8504238" cy="4422775"/>
          </a:xfrm>
        </p:spPr>
        <p:txBody>
          <a:bodyPr/>
          <a:lstStyle/>
          <a:p>
            <a:pPr marL="457200" indent="-457200" eaLnBrk="1" hangingPunct="1">
              <a:spcAft>
                <a:spcPts val="600"/>
              </a:spcAft>
              <a:buClr>
                <a:srgbClr val="002060"/>
              </a:buClr>
              <a:buFont typeface="+mj-lt"/>
              <a:buAutoNum type="arabicPeriod"/>
            </a:pPr>
            <a:r>
              <a:rPr lang="en-US" sz="2400" smtClean="0">
                <a:solidFill>
                  <a:srgbClr val="002060"/>
                </a:solidFill>
              </a:rPr>
              <a:t>Some businesses in Flagstaff closed in anticipation of new minimum wage. </a:t>
            </a:r>
          </a:p>
          <a:p>
            <a:pPr marL="457200" indent="-457200" eaLnBrk="1" hangingPunct="1">
              <a:spcAft>
                <a:spcPts val="600"/>
              </a:spcAft>
              <a:buClr>
                <a:srgbClr val="002060"/>
              </a:buClr>
              <a:buFont typeface="+mj-lt"/>
              <a:buAutoNum type="arabicPeriod"/>
            </a:pPr>
            <a:r>
              <a:rPr lang="en-US" sz="2400" smtClean="0">
                <a:solidFill>
                  <a:srgbClr val="002060"/>
                </a:solidFill>
              </a:rPr>
              <a:t>Flagstaff originally would have been $12.00/hour by July 1, 2017.  City council provided some relief.</a:t>
            </a:r>
          </a:p>
          <a:p>
            <a:pPr marL="457200" indent="-457200" eaLnBrk="1" hangingPunct="1">
              <a:spcAft>
                <a:spcPts val="600"/>
              </a:spcAft>
              <a:buClr>
                <a:srgbClr val="002060"/>
              </a:buClr>
              <a:buFont typeface="+mj-lt"/>
              <a:buAutoNum type="arabicPeriod"/>
            </a:pPr>
            <a:r>
              <a:rPr lang="en-US" sz="2400" smtClean="0">
                <a:solidFill>
                  <a:srgbClr val="002060"/>
                </a:solidFill>
              </a:rPr>
              <a:t>With increased wages (and paid sick time) employers may want to more closely monitor workers to ensure accurate time records.</a:t>
            </a:r>
          </a:p>
          <a:p>
            <a:pPr marL="731838" lvl="1" indent="-457200" eaLnBrk="1" hangingPunct="1">
              <a:spcAft>
                <a:spcPts val="600"/>
              </a:spcAft>
              <a:buClr>
                <a:srgbClr val="002060"/>
              </a:buClr>
              <a:buFont typeface="+mj-lt"/>
              <a:buAutoNum type="alphaLcPeriod"/>
            </a:pPr>
            <a:r>
              <a:rPr lang="en-US" sz="1900" smtClean="0">
                <a:solidFill>
                  <a:srgbClr val="002060"/>
                </a:solidFill>
              </a:rPr>
              <a:t>Review computer records of times logged in/out.</a:t>
            </a:r>
          </a:p>
          <a:p>
            <a:pPr marL="731838" lvl="1" indent="-457200" eaLnBrk="1" hangingPunct="1">
              <a:spcAft>
                <a:spcPts val="600"/>
              </a:spcAft>
              <a:buClr>
                <a:srgbClr val="002060"/>
              </a:buClr>
              <a:buFont typeface="+mj-lt"/>
              <a:buAutoNum type="alphaLcPeriod"/>
            </a:pPr>
            <a:r>
              <a:rPr lang="en-US" sz="1900" smtClean="0">
                <a:solidFill>
                  <a:srgbClr val="002060"/>
                </a:solidFill>
              </a:rPr>
              <a:t>GPS on Company-owned vehicles.</a:t>
            </a:r>
          </a:p>
          <a:p>
            <a:pPr marL="731838" lvl="1" indent="-457200" eaLnBrk="1" hangingPunct="1">
              <a:spcAft>
                <a:spcPts val="600"/>
              </a:spcAft>
              <a:buClr>
                <a:srgbClr val="002060"/>
              </a:buClr>
              <a:buFont typeface="+mj-lt"/>
              <a:buAutoNum type="alphaLcPeriod"/>
            </a:pPr>
            <a:r>
              <a:rPr lang="en-US" sz="1900" smtClean="0">
                <a:solidFill>
                  <a:srgbClr val="002060"/>
                </a:solidFill>
              </a:rPr>
              <a:t>Verification of time cards under penalty of perjury.</a:t>
            </a:r>
            <a:endParaRPr lang="en-US" sz="1900">
              <a:solidFill>
                <a:srgbClr val="002060"/>
              </a:solidFill>
            </a:endParaRPr>
          </a:p>
          <a:p>
            <a:pPr marL="457200" indent="-457200" eaLnBrk="1" hangingPunct="1">
              <a:spcAft>
                <a:spcPts val="600"/>
              </a:spcAft>
              <a:buClr>
                <a:srgbClr val="002060"/>
              </a:buClr>
              <a:buAutoNum type="arabicPeriod"/>
            </a:pPr>
            <a:endParaRPr lang="en-US" sz="2400" smtClean="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62</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10" name="TextBox 9"/>
          <p:cNvSpPr txBox="1"/>
          <p:nvPr/>
        </p:nvSpPr>
        <p:spPr>
          <a:xfrm>
            <a:off x="228600" y="6396335"/>
            <a:ext cx="69342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solidFill>
                <a:srgbClr val="C00000"/>
              </a:solidFill>
            </a:endParaRPr>
          </a:p>
        </p:txBody>
      </p:sp>
    </p:spTree>
    <p:extLst>
      <p:ext uri="{BB962C8B-B14F-4D97-AF65-F5344CB8AC3E}">
        <p14:creationId xmlns:p14="http://schemas.microsoft.com/office/powerpoint/2010/main" val="2122194324"/>
      </p:ext>
    </p:extLst>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4000" b="1" smtClean="0">
                <a:solidFill>
                  <a:srgbClr val="002060"/>
                </a:solidFill>
              </a:rPr>
              <a:t>AZ Minimum Wage Impact</a:t>
            </a:r>
          </a:p>
        </p:txBody>
      </p:sp>
      <p:sp>
        <p:nvSpPr>
          <p:cNvPr id="313347" name="Content Placeholder 3"/>
          <p:cNvSpPr>
            <a:spLocks noGrp="1"/>
          </p:cNvSpPr>
          <p:nvPr>
            <p:ph sz="quarter" idx="4294967295"/>
          </p:nvPr>
        </p:nvSpPr>
        <p:spPr>
          <a:xfrm>
            <a:off x="301625" y="1676399"/>
            <a:ext cx="8504238" cy="4422775"/>
          </a:xfrm>
        </p:spPr>
        <p:txBody>
          <a:bodyPr/>
          <a:lstStyle/>
          <a:p>
            <a:pPr marL="457200" indent="-457200" eaLnBrk="1" hangingPunct="1">
              <a:spcAft>
                <a:spcPts val="600"/>
              </a:spcAft>
              <a:buClr>
                <a:srgbClr val="002060"/>
              </a:buClr>
              <a:buFont typeface="+mj-lt"/>
              <a:buAutoNum type="arabicPeriod" startAt="4"/>
            </a:pPr>
            <a:r>
              <a:rPr lang="en-US" sz="2400" dirty="0" smtClean="0">
                <a:solidFill>
                  <a:srgbClr val="002060"/>
                </a:solidFill>
              </a:rPr>
              <a:t>Increasing minimum wage and expense of sick time may lead to more automation and fewer jobs.</a:t>
            </a:r>
          </a:p>
          <a:p>
            <a:pPr marL="457200" indent="-457200" eaLnBrk="1" hangingPunct="1">
              <a:spcAft>
                <a:spcPts val="600"/>
              </a:spcAft>
              <a:buClr>
                <a:srgbClr val="002060"/>
              </a:buClr>
              <a:buFont typeface="+mj-lt"/>
              <a:buAutoNum type="arabicPeriod" startAt="4"/>
            </a:pPr>
            <a:r>
              <a:rPr lang="en-US" sz="2400" dirty="0" smtClean="0">
                <a:solidFill>
                  <a:srgbClr val="002060"/>
                </a:solidFill>
              </a:rPr>
              <a:t>Employers may reduce hour or limit overtime to try to control costs. </a:t>
            </a:r>
          </a:p>
          <a:p>
            <a:pPr marL="457200" indent="-457200" eaLnBrk="1" hangingPunct="1">
              <a:spcAft>
                <a:spcPts val="600"/>
              </a:spcAft>
              <a:buClr>
                <a:srgbClr val="002060"/>
              </a:buClr>
              <a:buFont typeface="+mj-lt"/>
              <a:buAutoNum type="arabicPeriod" startAt="4"/>
            </a:pPr>
            <a:r>
              <a:rPr lang="en-US" sz="2400" dirty="0" smtClean="0">
                <a:solidFill>
                  <a:srgbClr val="002060"/>
                </a:solidFill>
              </a:rPr>
              <a:t>Some employers may consider reducing wages/compensation.</a:t>
            </a:r>
          </a:p>
          <a:p>
            <a:pPr marL="457200" indent="-457200" eaLnBrk="1" hangingPunct="1">
              <a:spcAft>
                <a:spcPts val="600"/>
              </a:spcAft>
              <a:buClr>
                <a:srgbClr val="002060"/>
              </a:buClr>
              <a:buFont typeface="+mj-lt"/>
              <a:buAutoNum type="arabicPeriod" startAt="4"/>
            </a:pPr>
            <a:r>
              <a:rPr lang="en-US" sz="2400" dirty="0" smtClean="0">
                <a:solidFill>
                  <a:srgbClr val="002060"/>
                </a:solidFill>
              </a:rPr>
              <a:t>Employers can pay different hourly rates and pay a lesser rate for non-productive work, such as travel or meetings, and pay overtime at the weighted average rate. Ensure employees are informed in advance of applicable rates.</a:t>
            </a:r>
            <a:endParaRPr lang="en-US" sz="1900" dirty="0">
              <a:solidFill>
                <a:srgbClr val="002060"/>
              </a:solidFill>
            </a:endParaRPr>
          </a:p>
          <a:p>
            <a:pPr marL="457200" indent="-457200" eaLnBrk="1" hangingPunct="1">
              <a:spcAft>
                <a:spcPts val="600"/>
              </a:spcAft>
              <a:buClr>
                <a:srgbClr val="002060"/>
              </a:buClr>
              <a:buAutoNum type="arabicPeriod" startAt="4"/>
            </a:pPr>
            <a:endParaRPr lang="en-US" sz="2400" dirty="0" smtClean="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63</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10" name="TextBox 9"/>
          <p:cNvSpPr txBox="1"/>
          <p:nvPr/>
        </p:nvSpPr>
        <p:spPr>
          <a:xfrm>
            <a:off x="228600" y="6396335"/>
            <a:ext cx="69342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solidFill>
                <a:srgbClr val="C00000"/>
              </a:solidFill>
            </a:endParaRPr>
          </a:p>
        </p:txBody>
      </p:sp>
    </p:spTree>
    <p:extLst>
      <p:ext uri="{BB962C8B-B14F-4D97-AF65-F5344CB8AC3E}">
        <p14:creationId xmlns:p14="http://schemas.microsoft.com/office/powerpoint/2010/main" val="294494607"/>
      </p:ext>
    </p:extLst>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4000" b="1" smtClean="0">
                <a:solidFill>
                  <a:srgbClr val="002060"/>
                </a:solidFill>
              </a:rPr>
              <a:t>Minimum Wage Compliance</a:t>
            </a:r>
          </a:p>
        </p:txBody>
      </p:sp>
      <p:sp>
        <p:nvSpPr>
          <p:cNvPr id="313347" name="Content Placeholder 3"/>
          <p:cNvSpPr>
            <a:spLocks noGrp="1"/>
          </p:cNvSpPr>
          <p:nvPr>
            <p:ph sz="quarter" idx="4294967295"/>
          </p:nvPr>
        </p:nvSpPr>
        <p:spPr>
          <a:xfrm>
            <a:off x="301625" y="1676399"/>
            <a:ext cx="8504238" cy="4422775"/>
          </a:xfrm>
        </p:spPr>
        <p:txBody>
          <a:bodyPr/>
          <a:lstStyle/>
          <a:p>
            <a:pPr marL="457200" indent="-457200" eaLnBrk="1" hangingPunct="1">
              <a:spcAft>
                <a:spcPts val="600"/>
              </a:spcAft>
              <a:buClr>
                <a:srgbClr val="002060"/>
              </a:buClr>
              <a:buFont typeface="+mj-lt"/>
              <a:buAutoNum type="arabicPeriod"/>
            </a:pPr>
            <a:r>
              <a:rPr lang="en-US" sz="3200" dirty="0" smtClean="0">
                <a:solidFill>
                  <a:srgbClr val="002060"/>
                </a:solidFill>
              </a:rPr>
              <a:t>Piece Rate Compensation.</a:t>
            </a:r>
          </a:p>
          <a:p>
            <a:pPr marL="731838" lvl="1" indent="-457200" eaLnBrk="1" hangingPunct="1">
              <a:spcAft>
                <a:spcPts val="600"/>
              </a:spcAft>
              <a:buClr>
                <a:srgbClr val="002060"/>
              </a:buClr>
              <a:buFont typeface="+mj-lt"/>
              <a:buAutoNum type="alphaLcPeriod"/>
            </a:pPr>
            <a:r>
              <a:rPr lang="en-US" dirty="0" smtClean="0">
                <a:solidFill>
                  <a:srgbClr val="002060"/>
                </a:solidFill>
              </a:rPr>
              <a:t>Piece rate workers - must divide piece rate by hours worked in week to ensure it equals or exceeds minimum wage.</a:t>
            </a:r>
          </a:p>
          <a:p>
            <a:pPr marL="731838" lvl="1" indent="-457200" eaLnBrk="1" hangingPunct="1">
              <a:spcAft>
                <a:spcPts val="600"/>
              </a:spcAft>
              <a:buClr>
                <a:srgbClr val="002060"/>
              </a:buClr>
              <a:buFont typeface="+mj-lt"/>
              <a:buAutoNum type="alphaLcPeriod"/>
            </a:pPr>
            <a:r>
              <a:rPr lang="en-US" dirty="0" smtClean="0">
                <a:solidFill>
                  <a:srgbClr val="002060"/>
                </a:solidFill>
              </a:rPr>
              <a:t>Piece rate workers also entitled to overtime under FLSA.</a:t>
            </a:r>
          </a:p>
          <a:p>
            <a:pPr marL="731838" lvl="1" indent="-457200" eaLnBrk="1" hangingPunct="1">
              <a:spcAft>
                <a:spcPts val="600"/>
              </a:spcAft>
              <a:buClr>
                <a:srgbClr val="002060"/>
              </a:buClr>
              <a:buFont typeface="+mj-lt"/>
              <a:buAutoNum type="alphaLcPeriod"/>
            </a:pPr>
            <a:r>
              <a:rPr lang="en-US" dirty="0" smtClean="0">
                <a:solidFill>
                  <a:srgbClr val="002060"/>
                </a:solidFill>
              </a:rPr>
              <a:t>Piece rate workers must do time sheet, time card or other timekeeping system.</a:t>
            </a:r>
          </a:p>
          <a:p>
            <a:pPr marL="457200" indent="-457200" eaLnBrk="1" hangingPunct="1">
              <a:spcAft>
                <a:spcPts val="600"/>
              </a:spcAft>
              <a:buClr>
                <a:srgbClr val="002060"/>
              </a:buClr>
              <a:buFont typeface="+mj-lt"/>
              <a:buAutoNum type="arabicPeriod"/>
            </a:pPr>
            <a:endParaRPr lang="en-US" sz="2400" dirty="0">
              <a:solidFill>
                <a:srgbClr val="002060"/>
              </a:solidFill>
            </a:endParaRPr>
          </a:p>
          <a:p>
            <a:pPr marL="457200" indent="-457200" eaLnBrk="1" hangingPunct="1">
              <a:spcAft>
                <a:spcPts val="600"/>
              </a:spcAft>
              <a:buClr>
                <a:srgbClr val="002060"/>
              </a:buClr>
              <a:buAutoNum type="arabicPeriod" startAt="8"/>
            </a:pPr>
            <a:endParaRPr lang="en-US" sz="2400" dirty="0" smtClean="0">
              <a:solidFill>
                <a:srgbClr val="002060"/>
              </a:solidFill>
            </a:endParaRPr>
          </a:p>
          <a:p>
            <a:pPr marL="457200" indent="-457200" eaLnBrk="1" hangingPunct="1">
              <a:spcAft>
                <a:spcPts val="600"/>
              </a:spcAft>
              <a:buClr>
                <a:srgbClr val="002060"/>
              </a:buClr>
              <a:buAutoNum type="arabicPeriod" startAt="8"/>
            </a:pPr>
            <a:endParaRPr lang="en-US" sz="2400" dirty="0" smtClean="0">
              <a:solidFill>
                <a:srgbClr val="002060"/>
              </a:solidFill>
            </a:endParaRPr>
          </a:p>
          <a:p>
            <a:pPr marL="457200" indent="-457200" eaLnBrk="1" hangingPunct="1">
              <a:spcAft>
                <a:spcPts val="600"/>
              </a:spcAft>
              <a:buClr>
                <a:srgbClr val="002060"/>
              </a:buClr>
              <a:buAutoNum type="arabicPeriod" startAt="8"/>
            </a:pPr>
            <a:endParaRPr lang="en-US" sz="2400" dirty="0" smtClean="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64</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10" name="TextBox 9"/>
          <p:cNvSpPr txBox="1"/>
          <p:nvPr/>
        </p:nvSpPr>
        <p:spPr>
          <a:xfrm>
            <a:off x="228600" y="6396335"/>
            <a:ext cx="69342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solidFill>
                <a:srgbClr val="C00000"/>
              </a:solidFill>
            </a:endParaRPr>
          </a:p>
        </p:txBody>
      </p:sp>
    </p:spTree>
    <p:extLst>
      <p:ext uri="{BB962C8B-B14F-4D97-AF65-F5344CB8AC3E}">
        <p14:creationId xmlns:p14="http://schemas.microsoft.com/office/powerpoint/2010/main" val="802584826"/>
      </p:ext>
    </p:extLst>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4000" b="1" smtClean="0">
                <a:solidFill>
                  <a:srgbClr val="002060"/>
                </a:solidFill>
              </a:rPr>
              <a:t>Minimum Wage Compliance</a:t>
            </a:r>
          </a:p>
        </p:txBody>
      </p:sp>
      <p:sp>
        <p:nvSpPr>
          <p:cNvPr id="313347" name="Content Placeholder 3"/>
          <p:cNvSpPr>
            <a:spLocks noGrp="1"/>
          </p:cNvSpPr>
          <p:nvPr>
            <p:ph sz="quarter" idx="4294967295"/>
          </p:nvPr>
        </p:nvSpPr>
        <p:spPr>
          <a:xfrm>
            <a:off x="301625" y="1676399"/>
            <a:ext cx="8504238" cy="4422775"/>
          </a:xfrm>
        </p:spPr>
        <p:txBody>
          <a:bodyPr/>
          <a:lstStyle/>
          <a:p>
            <a:pPr marL="788988" lvl="1" indent="-514350" eaLnBrk="1" hangingPunct="1">
              <a:spcAft>
                <a:spcPts val="600"/>
              </a:spcAft>
              <a:buClr>
                <a:srgbClr val="002060"/>
              </a:buClr>
              <a:buFont typeface="+mj-lt"/>
              <a:buAutoNum type="arabicPeriod" startAt="2"/>
            </a:pPr>
            <a:r>
              <a:rPr lang="en-US" sz="3200" dirty="0" smtClean="0">
                <a:solidFill>
                  <a:srgbClr val="002060"/>
                </a:solidFill>
              </a:rPr>
              <a:t>Non-Exempt Salaried Employees</a:t>
            </a:r>
          </a:p>
          <a:p>
            <a:pPr marL="1006475" lvl="2" indent="-457200" eaLnBrk="1" hangingPunct="1">
              <a:spcAft>
                <a:spcPts val="600"/>
              </a:spcAft>
              <a:buClr>
                <a:srgbClr val="002060"/>
              </a:buClr>
              <a:buFont typeface="+mj-lt"/>
              <a:buAutoNum type="alphaLcPeriod"/>
            </a:pPr>
            <a:r>
              <a:rPr lang="en-US" sz="2200" dirty="0" smtClean="0">
                <a:solidFill>
                  <a:srgbClr val="002060"/>
                </a:solidFill>
              </a:rPr>
              <a:t>Non-exempt </a:t>
            </a:r>
            <a:r>
              <a:rPr lang="en-US" sz="2200" dirty="0">
                <a:solidFill>
                  <a:srgbClr val="002060"/>
                </a:solidFill>
              </a:rPr>
              <a:t>salaried workers must have salary set above minimum wage when divided into hourly rate.</a:t>
            </a:r>
          </a:p>
          <a:p>
            <a:pPr marL="1006475" lvl="2" indent="-457200" eaLnBrk="1" hangingPunct="1">
              <a:spcAft>
                <a:spcPts val="600"/>
              </a:spcAft>
              <a:buClr>
                <a:srgbClr val="002060"/>
              </a:buClr>
              <a:buFont typeface="+mj-lt"/>
              <a:buAutoNum type="alphaLcPeriod"/>
            </a:pPr>
            <a:r>
              <a:rPr lang="en-US" sz="2200" dirty="0">
                <a:solidFill>
                  <a:srgbClr val="002060"/>
                </a:solidFill>
              </a:rPr>
              <a:t>Non-exempt salaried workers are entitled to overtime under FLSA</a:t>
            </a:r>
            <a:r>
              <a:rPr lang="en-US" sz="2200" dirty="0" smtClean="0">
                <a:solidFill>
                  <a:srgbClr val="002060"/>
                </a:solidFill>
              </a:rPr>
              <a:t>.</a:t>
            </a:r>
          </a:p>
          <a:p>
            <a:pPr marL="1006475" lvl="2" indent="-457200" eaLnBrk="1" hangingPunct="1">
              <a:spcAft>
                <a:spcPts val="600"/>
              </a:spcAft>
              <a:buClr>
                <a:srgbClr val="002060"/>
              </a:buClr>
              <a:buFont typeface="+mj-lt"/>
              <a:buAutoNum type="alphaLcPeriod"/>
            </a:pPr>
            <a:r>
              <a:rPr lang="en-US" sz="2200" dirty="0" smtClean="0">
                <a:solidFill>
                  <a:srgbClr val="002060"/>
                </a:solidFill>
              </a:rPr>
              <a:t>Non-exempt salaried workers must do time sheet, time card or other timekeeping system.</a:t>
            </a:r>
            <a:endParaRPr lang="en-US" sz="2200" dirty="0">
              <a:solidFill>
                <a:srgbClr val="002060"/>
              </a:solidFill>
            </a:endParaRPr>
          </a:p>
          <a:p>
            <a:pPr marL="457200" indent="-457200" eaLnBrk="1" hangingPunct="1">
              <a:spcAft>
                <a:spcPts val="600"/>
              </a:spcAft>
              <a:buClr>
                <a:srgbClr val="002060"/>
              </a:buClr>
              <a:buFont typeface="+mj-lt"/>
              <a:buAutoNum type="arabicPeriod"/>
            </a:pPr>
            <a:endParaRPr lang="en-US" sz="2400" dirty="0">
              <a:solidFill>
                <a:srgbClr val="002060"/>
              </a:solidFill>
            </a:endParaRPr>
          </a:p>
          <a:p>
            <a:pPr marL="457200" indent="-457200" eaLnBrk="1" hangingPunct="1">
              <a:spcAft>
                <a:spcPts val="600"/>
              </a:spcAft>
              <a:buClr>
                <a:srgbClr val="002060"/>
              </a:buClr>
              <a:buAutoNum type="arabicPeriod" startAt="8"/>
            </a:pPr>
            <a:endParaRPr lang="en-US" sz="2400" dirty="0" smtClean="0">
              <a:solidFill>
                <a:srgbClr val="002060"/>
              </a:solidFill>
            </a:endParaRPr>
          </a:p>
          <a:p>
            <a:pPr marL="457200" indent="-457200" eaLnBrk="1" hangingPunct="1">
              <a:spcAft>
                <a:spcPts val="600"/>
              </a:spcAft>
              <a:buClr>
                <a:srgbClr val="002060"/>
              </a:buClr>
              <a:buAutoNum type="arabicPeriod" startAt="8"/>
            </a:pPr>
            <a:endParaRPr lang="en-US" sz="2400" dirty="0" smtClean="0">
              <a:solidFill>
                <a:srgbClr val="002060"/>
              </a:solidFill>
            </a:endParaRPr>
          </a:p>
          <a:p>
            <a:pPr marL="457200" indent="-457200" eaLnBrk="1" hangingPunct="1">
              <a:spcAft>
                <a:spcPts val="600"/>
              </a:spcAft>
              <a:buClr>
                <a:srgbClr val="002060"/>
              </a:buClr>
              <a:buAutoNum type="arabicPeriod" startAt="8"/>
            </a:pPr>
            <a:endParaRPr lang="en-US" sz="2400" dirty="0" smtClean="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65</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10" name="TextBox 9"/>
          <p:cNvSpPr txBox="1"/>
          <p:nvPr/>
        </p:nvSpPr>
        <p:spPr>
          <a:xfrm>
            <a:off x="228600" y="6396335"/>
            <a:ext cx="69342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solidFill>
                <a:srgbClr val="C00000"/>
              </a:solidFill>
            </a:endParaRPr>
          </a:p>
        </p:txBody>
      </p:sp>
    </p:spTree>
    <p:extLst>
      <p:ext uri="{BB962C8B-B14F-4D97-AF65-F5344CB8AC3E}">
        <p14:creationId xmlns:p14="http://schemas.microsoft.com/office/powerpoint/2010/main" val="2977466897"/>
      </p:ext>
    </p:extLst>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p:txBody>
          <a:bodyPr/>
          <a:lstStyle/>
          <a:p>
            <a:pPr eaLnBrk="1" hangingPunct="1"/>
            <a:r>
              <a:rPr lang="en-US" sz="4000" b="1" smtClean="0">
                <a:solidFill>
                  <a:srgbClr val="002060"/>
                </a:solidFill>
              </a:rPr>
              <a:t>Minimum Wage Compliance</a:t>
            </a:r>
          </a:p>
        </p:txBody>
      </p:sp>
      <p:sp>
        <p:nvSpPr>
          <p:cNvPr id="313347" name="Content Placeholder 3"/>
          <p:cNvSpPr>
            <a:spLocks noGrp="1"/>
          </p:cNvSpPr>
          <p:nvPr>
            <p:ph sz="quarter" idx="4294967295"/>
          </p:nvPr>
        </p:nvSpPr>
        <p:spPr>
          <a:xfrm>
            <a:off x="248478" y="1489234"/>
            <a:ext cx="8504238" cy="4422775"/>
          </a:xfrm>
        </p:spPr>
        <p:txBody>
          <a:bodyPr/>
          <a:lstStyle/>
          <a:p>
            <a:pPr marL="514350" indent="-514350" eaLnBrk="1" hangingPunct="1">
              <a:spcAft>
                <a:spcPts val="600"/>
              </a:spcAft>
              <a:buClr>
                <a:srgbClr val="002060"/>
              </a:buClr>
              <a:buFont typeface="+mj-lt"/>
              <a:buAutoNum type="arabicPeriod"/>
            </a:pPr>
            <a:r>
              <a:rPr lang="en-US" sz="3200" dirty="0" smtClean="0">
                <a:solidFill>
                  <a:srgbClr val="002060"/>
                </a:solidFill>
              </a:rPr>
              <a:t>Certain deductions cannot be made to bring a person below minimum wage</a:t>
            </a:r>
          </a:p>
          <a:p>
            <a:pPr marL="1063625" lvl="2" indent="-514350" eaLnBrk="1" hangingPunct="1">
              <a:spcAft>
                <a:spcPts val="600"/>
              </a:spcAft>
              <a:buClr>
                <a:srgbClr val="002060"/>
              </a:buClr>
              <a:buFont typeface="+mj-lt"/>
              <a:buAutoNum type="alphaLcPeriod"/>
            </a:pPr>
            <a:r>
              <a:rPr lang="en-US" dirty="0" smtClean="0">
                <a:solidFill>
                  <a:srgbClr val="002060"/>
                </a:solidFill>
              </a:rPr>
              <a:t>Uniforms</a:t>
            </a:r>
          </a:p>
          <a:p>
            <a:pPr marL="1063625" lvl="2" indent="-514350" eaLnBrk="1" hangingPunct="1">
              <a:spcAft>
                <a:spcPts val="600"/>
              </a:spcAft>
              <a:buClr>
                <a:srgbClr val="002060"/>
              </a:buClr>
              <a:buFont typeface="+mj-lt"/>
              <a:buAutoNum type="alphaLcPeriod"/>
            </a:pPr>
            <a:r>
              <a:rPr lang="en-US" dirty="0" smtClean="0">
                <a:solidFill>
                  <a:srgbClr val="002060"/>
                </a:solidFill>
              </a:rPr>
              <a:t>Tools</a:t>
            </a:r>
          </a:p>
          <a:p>
            <a:pPr marL="1063625" lvl="2" indent="-514350" eaLnBrk="1" hangingPunct="1">
              <a:spcAft>
                <a:spcPts val="600"/>
              </a:spcAft>
              <a:buClr>
                <a:srgbClr val="002060"/>
              </a:buClr>
              <a:buFont typeface="+mj-lt"/>
              <a:buAutoNum type="alphaLcPeriod"/>
            </a:pPr>
            <a:r>
              <a:rPr lang="en-US" dirty="0" smtClean="0">
                <a:solidFill>
                  <a:srgbClr val="002060"/>
                </a:solidFill>
              </a:rPr>
              <a:t>Loan repayment (generally)</a:t>
            </a:r>
          </a:p>
          <a:p>
            <a:pPr marL="1063625" lvl="2" indent="-514350" eaLnBrk="1" hangingPunct="1">
              <a:spcAft>
                <a:spcPts val="600"/>
              </a:spcAft>
              <a:buClr>
                <a:srgbClr val="002060"/>
              </a:buClr>
              <a:buFont typeface="+mj-lt"/>
              <a:buAutoNum type="alphaLcPeriod"/>
            </a:pPr>
            <a:r>
              <a:rPr lang="en-US" dirty="0" smtClean="0">
                <a:solidFill>
                  <a:srgbClr val="002060"/>
                </a:solidFill>
              </a:rPr>
              <a:t>Any other deductions that are for the benefit of the employer</a:t>
            </a:r>
          </a:p>
          <a:p>
            <a:pPr marL="514350" indent="-514350" eaLnBrk="1" hangingPunct="1">
              <a:spcAft>
                <a:spcPts val="600"/>
              </a:spcAft>
              <a:buClr>
                <a:srgbClr val="002060"/>
              </a:buClr>
              <a:buFont typeface="+mj-lt"/>
              <a:buAutoNum type="arabicPeriod"/>
            </a:pPr>
            <a:r>
              <a:rPr lang="en-US" dirty="0" smtClean="0">
                <a:solidFill>
                  <a:srgbClr val="002060"/>
                </a:solidFill>
              </a:rPr>
              <a:t>Ensure accurate time records with time in, time out, and meal breaks</a:t>
            </a:r>
          </a:p>
          <a:p>
            <a:pPr marL="1063625" lvl="2" indent="-514350" eaLnBrk="1" hangingPunct="1">
              <a:spcAft>
                <a:spcPts val="600"/>
              </a:spcAft>
              <a:buClr>
                <a:srgbClr val="002060"/>
              </a:buClr>
              <a:buFont typeface="+mj-lt"/>
              <a:buAutoNum type="alphaLcPeriod"/>
            </a:pPr>
            <a:r>
              <a:rPr lang="en-US" dirty="0" smtClean="0">
                <a:solidFill>
                  <a:srgbClr val="002060"/>
                </a:solidFill>
              </a:rPr>
              <a:t>No automatic deductions for lunch</a:t>
            </a:r>
            <a:endParaRPr lang="en-US" dirty="0">
              <a:solidFill>
                <a:srgbClr val="002060"/>
              </a:solidFill>
            </a:endParaRPr>
          </a:p>
          <a:p>
            <a:pPr marL="457200" indent="-457200" eaLnBrk="1" hangingPunct="1">
              <a:spcAft>
                <a:spcPts val="600"/>
              </a:spcAft>
              <a:buClr>
                <a:srgbClr val="002060"/>
              </a:buClr>
              <a:buFont typeface="+mj-lt"/>
              <a:buAutoNum type="arabicPeriod"/>
            </a:pPr>
            <a:endParaRPr lang="en-US" sz="2400" dirty="0">
              <a:solidFill>
                <a:srgbClr val="002060"/>
              </a:solidFill>
            </a:endParaRPr>
          </a:p>
          <a:p>
            <a:pPr marL="457200" indent="-457200" eaLnBrk="1" hangingPunct="1">
              <a:spcAft>
                <a:spcPts val="600"/>
              </a:spcAft>
              <a:buClr>
                <a:srgbClr val="002060"/>
              </a:buClr>
              <a:buAutoNum type="arabicPeriod" startAt="8"/>
            </a:pPr>
            <a:endParaRPr lang="en-US" sz="2400" dirty="0" smtClean="0">
              <a:solidFill>
                <a:srgbClr val="002060"/>
              </a:solidFill>
            </a:endParaRPr>
          </a:p>
          <a:p>
            <a:pPr marL="457200" indent="-457200" eaLnBrk="1" hangingPunct="1">
              <a:spcAft>
                <a:spcPts val="600"/>
              </a:spcAft>
              <a:buClr>
                <a:srgbClr val="002060"/>
              </a:buClr>
              <a:buAutoNum type="arabicPeriod" startAt="8"/>
            </a:pPr>
            <a:endParaRPr lang="en-US" sz="2400" dirty="0" smtClean="0">
              <a:solidFill>
                <a:srgbClr val="002060"/>
              </a:solidFill>
            </a:endParaRPr>
          </a:p>
          <a:p>
            <a:pPr marL="457200" indent="-457200" eaLnBrk="1" hangingPunct="1">
              <a:spcAft>
                <a:spcPts val="600"/>
              </a:spcAft>
              <a:buClr>
                <a:srgbClr val="002060"/>
              </a:buClr>
              <a:buAutoNum type="arabicPeriod" startAt="8"/>
            </a:pPr>
            <a:endParaRPr lang="en-US" sz="2400" dirty="0" smtClean="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66</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10" name="TextBox 9"/>
          <p:cNvSpPr txBox="1"/>
          <p:nvPr/>
        </p:nvSpPr>
        <p:spPr>
          <a:xfrm>
            <a:off x="228600" y="6396335"/>
            <a:ext cx="69342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solidFill>
                <a:srgbClr val="C00000"/>
              </a:solidFill>
            </a:endParaRPr>
          </a:p>
        </p:txBody>
      </p:sp>
    </p:spTree>
    <p:extLst>
      <p:ext uri="{BB962C8B-B14F-4D97-AF65-F5344CB8AC3E}">
        <p14:creationId xmlns:p14="http://schemas.microsoft.com/office/powerpoint/2010/main" val="1503872831"/>
      </p:ext>
    </p:extLst>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a:xfrm>
            <a:off x="265043" y="488950"/>
            <a:ext cx="8534400" cy="758825"/>
          </a:xfrm>
        </p:spPr>
        <p:txBody>
          <a:bodyPr/>
          <a:lstStyle/>
          <a:p>
            <a:pPr eaLnBrk="1" hangingPunct="1"/>
            <a:r>
              <a:rPr lang="en-US" sz="3400" b="1" smtClean="0">
                <a:solidFill>
                  <a:srgbClr val="002060"/>
                </a:solidFill>
              </a:rPr>
              <a:t>Arizona Minimum Wage </a:t>
            </a:r>
            <a:br>
              <a:rPr lang="en-US" sz="3400" b="1" smtClean="0">
                <a:solidFill>
                  <a:srgbClr val="002060"/>
                </a:solidFill>
              </a:rPr>
            </a:br>
            <a:r>
              <a:rPr lang="en-US" sz="3400" b="1" smtClean="0">
                <a:solidFill>
                  <a:srgbClr val="002060"/>
                </a:solidFill>
              </a:rPr>
              <a:t>Required Disclosures to Employees</a:t>
            </a:r>
          </a:p>
        </p:txBody>
      </p:sp>
      <p:sp>
        <p:nvSpPr>
          <p:cNvPr id="313347" name="Content Placeholder 3"/>
          <p:cNvSpPr>
            <a:spLocks noGrp="1"/>
          </p:cNvSpPr>
          <p:nvPr>
            <p:ph sz="quarter" idx="4294967295"/>
          </p:nvPr>
        </p:nvSpPr>
        <p:spPr>
          <a:xfrm>
            <a:off x="265043" y="1462524"/>
            <a:ext cx="8504238" cy="4422775"/>
          </a:xfrm>
        </p:spPr>
        <p:txBody>
          <a:bodyPr/>
          <a:lstStyle/>
          <a:p>
            <a:pPr marL="457200" indent="-457200" eaLnBrk="1" hangingPunct="1">
              <a:spcAft>
                <a:spcPts val="600"/>
              </a:spcAft>
              <a:buClr>
                <a:srgbClr val="002060"/>
              </a:buClr>
              <a:buFont typeface="+mj-lt"/>
              <a:buAutoNum type="arabicPeriod"/>
            </a:pPr>
            <a:r>
              <a:rPr lang="en-US" sz="2400" dirty="0" smtClean="0">
                <a:solidFill>
                  <a:srgbClr val="002060"/>
                </a:solidFill>
              </a:rPr>
              <a:t>AZ Minimum Wage Act requires employers to </a:t>
            </a:r>
            <a:r>
              <a:rPr lang="en-US" sz="2400" dirty="0">
                <a:solidFill>
                  <a:srgbClr val="002060"/>
                </a:solidFill>
              </a:rPr>
              <a:t>provide their business name, address, and telephone number in writing to employees upon hire. </a:t>
            </a:r>
            <a:endParaRPr lang="en-US" sz="2400" dirty="0" smtClean="0">
              <a:solidFill>
                <a:srgbClr val="002060"/>
              </a:solidFill>
            </a:endParaRPr>
          </a:p>
          <a:p>
            <a:pPr marL="1006475" lvl="2" indent="-457200" eaLnBrk="1" hangingPunct="1">
              <a:spcAft>
                <a:spcPts val="600"/>
              </a:spcAft>
              <a:buClr>
                <a:srgbClr val="002060"/>
              </a:buClr>
              <a:buFont typeface="+mj-lt"/>
              <a:buAutoNum type="alphaLcPeriod"/>
            </a:pPr>
            <a:r>
              <a:rPr lang="en-US" dirty="0" smtClean="0">
                <a:solidFill>
                  <a:srgbClr val="002060"/>
                </a:solidFill>
              </a:rPr>
              <a:t>Disclosure is intended to make sure that employees know where to raise questions or concerns about pay.</a:t>
            </a:r>
          </a:p>
          <a:p>
            <a:pPr marL="1006475" lvl="2" indent="-457200" eaLnBrk="1" hangingPunct="1">
              <a:spcAft>
                <a:spcPts val="600"/>
              </a:spcAft>
              <a:buClr>
                <a:srgbClr val="002060"/>
              </a:buClr>
              <a:buFont typeface="+mj-lt"/>
              <a:buAutoNum type="alphaLcPeriod"/>
            </a:pPr>
            <a:r>
              <a:rPr lang="en-US" dirty="0" smtClean="0">
                <a:solidFill>
                  <a:srgbClr val="002060"/>
                </a:solidFill>
              </a:rPr>
              <a:t>Disclosure may also be used to identify the employer if employee makes wage claim with Industrial Commission.</a:t>
            </a:r>
          </a:p>
          <a:p>
            <a:pPr marL="1006475" lvl="2" indent="-457200" eaLnBrk="1" hangingPunct="1">
              <a:spcAft>
                <a:spcPts val="600"/>
              </a:spcAft>
              <a:buClr>
                <a:srgbClr val="002060"/>
              </a:buClr>
              <a:buFont typeface="+mj-lt"/>
              <a:buAutoNum type="alphaLcPeriod"/>
            </a:pPr>
            <a:r>
              <a:rPr lang="en-US" dirty="0" smtClean="0">
                <a:solidFill>
                  <a:srgbClr val="002060"/>
                </a:solidFill>
              </a:rPr>
              <a:t>Employers should maintain evidence that they provided the required notices at the time of hire.</a:t>
            </a:r>
          </a:p>
          <a:p>
            <a:pPr marL="1006475" lvl="2" indent="-457200" eaLnBrk="1" hangingPunct="1">
              <a:spcAft>
                <a:spcPts val="600"/>
              </a:spcAft>
              <a:buClr>
                <a:srgbClr val="002060"/>
              </a:buClr>
              <a:buFont typeface="+mj-lt"/>
              <a:buAutoNum type="alphaLcPeriod"/>
            </a:pPr>
            <a:r>
              <a:rPr lang="en-US" dirty="0" smtClean="0">
                <a:solidFill>
                  <a:srgbClr val="002060"/>
                </a:solidFill>
              </a:rPr>
              <a:t>Add the information to New Hire Packet.</a:t>
            </a: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67</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10" name="TextBox 9"/>
          <p:cNvSpPr txBox="1"/>
          <p:nvPr/>
        </p:nvSpPr>
        <p:spPr>
          <a:xfrm>
            <a:off x="228600" y="6396335"/>
            <a:ext cx="69342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solidFill>
                <a:srgbClr val="C00000"/>
              </a:solidFill>
            </a:endParaRPr>
          </a:p>
        </p:txBody>
      </p:sp>
    </p:spTree>
    <p:extLst>
      <p:ext uri="{BB962C8B-B14F-4D97-AF65-F5344CB8AC3E}">
        <p14:creationId xmlns:p14="http://schemas.microsoft.com/office/powerpoint/2010/main" val="2703075595"/>
      </p:ext>
    </p:extLst>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a:xfrm>
            <a:off x="301625" y="434181"/>
            <a:ext cx="8534400" cy="758825"/>
          </a:xfrm>
        </p:spPr>
        <p:txBody>
          <a:bodyPr/>
          <a:lstStyle/>
          <a:p>
            <a:pPr eaLnBrk="1" hangingPunct="1"/>
            <a:r>
              <a:rPr lang="en-US" sz="3400" b="1" smtClean="0">
                <a:solidFill>
                  <a:srgbClr val="002060"/>
                </a:solidFill>
              </a:rPr>
              <a:t>Arizona Minimum Wage </a:t>
            </a:r>
            <a:br>
              <a:rPr lang="en-US" sz="3400" b="1" smtClean="0">
                <a:solidFill>
                  <a:srgbClr val="002060"/>
                </a:solidFill>
              </a:rPr>
            </a:br>
            <a:r>
              <a:rPr lang="en-US" sz="3400" b="1" smtClean="0">
                <a:solidFill>
                  <a:srgbClr val="002060"/>
                </a:solidFill>
              </a:rPr>
              <a:t>Required Poster</a:t>
            </a:r>
          </a:p>
        </p:txBody>
      </p:sp>
      <p:sp>
        <p:nvSpPr>
          <p:cNvPr id="313347" name="Content Placeholder 3"/>
          <p:cNvSpPr>
            <a:spLocks noGrp="1"/>
          </p:cNvSpPr>
          <p:nvPr>
            <p:ph sz="quarter" idx="4294967295"/>
          </p:nvPr>
        </p:nvSpPr>
        <p:spPr>
          <a:xfrm>
            <a:off x="301625" y="1676399"/>
            <a:ext cx="8504238" cy="4422775"/>
          </a:xfrm>
        </p:spPr>
        <p:txBody>
          <a:bodyPr/>
          <a:lstStyle/>
          <a:p>
            <a:pPr marL="457200" indent="-457200" eaLnBrk="1" hangingPunct="1">
              <a:spcAft>
                <a:spcPts val="600"/>
              </a:spcAft>
              <a:buClr>
                <a:srgbClr val="002060"/>
              </a:buClr>
              <a:buFont typeface="+mj-lt"/>
              <a:buAutoNum type="arabicPeriod"/>
            </a:pPr>
            <a:r>
              <a:rPr lang="en-US" sz="2400" dirty="0" smtClean="0">
                <a:solidFill>
                  <a:srgbClr val="002060"/>
                </a:solidFill>
              </a:rPr>
              <a:t>Employers are required to post the Arizona minimum wage poster in a conspicuous place where it can be seen by employees</a:t>
            </a:r>
          </a:p>
          <a:p>
            <a:pPr marL="731838" lvl="1" indent="-457200" eaLnBrk="1" hangingPunct="1">
              <a:spcAft>
                <a:spcPts val="600"/>
              </a:spcAft>
              <a:buClr>
                <a:srgbClr val="002060"/>
              </a:buClr>
              <a:buFont typeface="+mj-lt"/>
              <a:buAutoNum type="alphaLcPeriod"/>
            </a:pPr>
            <a:r>
              <a:rPr lang="en-US" sz="1900" dirty="0" smtClean="0">
                <a:solidFill>
                  <a:srgbClr val="002060"/>
                </a:solidFill>
              </a:rPr>
              <a:t>The notice was renamed the Fair Wages and Healthy Families Act (Minimum Wage) after Prop 206 passed.</a:t>
            </a:r>
          </a:p>
          <a:p>
            <a:pPr marL="731838" lvl="1" indent="-457200" eaLnBrk="1" hangingPunct="1">
              <a:spcAft>
                <a:spcPts val="600"/>
              </a:spcAft>
              <a:buClr>
                <a:srgbClr val="002060"/>
              </a:buClr>
              <a:buFont typeface="+mj-lt"/>
              <a:buAutoNum type="alphaLcPeriod"/>
            </a:pPr>
            <a:r>
              <a:rPr lang="en-US" sz="1900" dirty="0" smtClean="0">
                <a:solidFill>
                  <a:srgbClr val="002060"/>
                </a:solidFill>
              </a:rPr>
              <a:t>Updated poster every January 1 to reflect any increases.</a:t>
            </a:r>
          </a:p>
          <a:p>
            <a:pPr marL="731838" lvl="1" indent="-457200" eaLnBrk="1" hangingPunct="1">
              <a:spcAft>
                <a:spcPts val="600"/>
              </a:spcAft>
              <a:buClr>
                <a:srgbClr val="002060"/>
              </a:buClr>
              <a:buFont typeface="+mj-lt"/>
              <a:buAutoNum type="alphaLcPeriod"/>
            </a:pPr>
            <a:r>
              <a:rPr lang="en-US" sz="1900" dirty="0" smtClean="0">
                <a:solidFill>
                  <a:srgbClr val="002060"/>
                </a:solidFill>
              </a:rPr>
              <a:t>Poster is available from the Arizona Industrial Commission in both English and Spanish.</a:t>
            </a:r>
          </a:p>
          <a:p>
            <a:pPr marL="731838" lvl="1" indent="-457200" eaLnBrk="1" hangingPunct="1">
              <a:spcAft>
                <a:spcPts val="600"/>
              </a:spcAft>
              <a:buClr>
                <a:srgbClr val="002060"/>
              </a:buClr>
              <a:buFont typeface="+mj-lt"/>
              <a:buAutoNum type="alphaLcPeriod"/>
            </a:pPr>
            <a:r>
              <a:rPr lang="en-US" sz="1900" dirty="0" smtClean="0">
                <a:solidFill>
                  <a:srgbClr val="002060"/>
                </a:solidFill>
              </a:rPr>
              <a:t>Employer has duty to ensure it is not damaged or defaced.  Employer must replace damaged or defaced poster.</a:t>
            </a:r>
            <a:endParaRPr lang="en-US" sz="1900" dirty="0">
              <a:solidFill>
                <a:srgbClr val="002060"/>
              </a:solidFill>
            </a:endParaRPr>
          </a:p>
          <a:p>
            <a:pPr marL="457200" indent="-457200" eaLnBrk="1" hangingPunct="1">
              <a:spcAft>
                <a:spcPts val="600"/>
              </a:spcAft>
              <a:buClr>
                <a:srgbClr val="002060"/>
              </a:buClr>
              <a:buAutoNum type="arabicPeriod"/>
            </a:pPr>
            <a:endParaRPr lang="en-US" sz="2400" dirty="0" smtClean="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68</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10" name="TextBox 9"/>
          <p:cNvSpPr txBox="1"/>
          <p:nvPr/>
        </p:nvSpPr>
        <p:spPr>
          <a:xfrm>
            <a:off x="228600" y="6396335"/>
            <a:ext cx="69342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solidFill>
                <a:srgbClr val="C00000"/>
              </a:solidFill>
            </a:endParaRPr>
          </a:p>
        </p:txBody>
      </p:sp>
    </p:spTree>
    <p:extLst>
      <p:ext uri="{BB962C8B-B14F-4D97-AF65-F5344CB8AC3E}">
        <p14:creationId xmlns:p14="http://schemas.microsoft.com/office/powerpoint/2010/main" val="3048327201"/>
      </p:ext>
    </p:extLst>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a:xfrm>
            <a:off x="323850" y="488950"/>
            <a:ext cx="8534400" cy="758825"/>
          </a:xfrm>
        </p:spPr>
        <p:txBody>
          <a:bodyPr/>
          <a:lstStyle/>
          <a:p>
            <a:pPr eaLnBrk="1" hangingPunct="1"/>
            <a:r>
              <a:rPr lang="en-US" sz="3400" b="1" smtClean="0">
                <a:solidFill>
                  <a:srgbClr val="002060"/>
                </a:solidFill>
              </a:rPr>
              <a:t>Arizona Minimum Wage </a:t>
            </a:r>
            <a:br>
              <a:rPr lang="en-US" sz="3400" b="1" smtClean="0">
                <a:solidFill>
                  <a:srgbClr val="002060"/>
                </a:solidFill>
              </a:rPr>
            </a:br>
            <a:r>
              <a:rPr lang="en-US" sz="3400" b="1" smtClean="0">
                <a:solidFill>
                  <a:srgbClr val="002060"/>
                </a:solidFill>
              </a:rPr>
              <a:t>Record Retention</a:t>
            </a:r>
          </a:p>
        </p:txBody>
      </p:sp>
      <p:sp>
        <p:nvSpPr>
          <p:cNvPr id="313347" name="Content Placeholder 3"/>
          <p:cNvSpPr>
            <a:spLocks noGrp="1"/>
          </p:cNvSpPr>
          <p:nvPr>
            <p:ph sz="quarter" idx="4294967295"/>
          </p:nvPr>
        </p:nvSpPr>
        <p:spPr>
          <a:xfrm>
            <a:off x="301625" y="1676399"/>
            <a:ext cx="8504238" cy="4422775"/>
          </a:xfrm>
        </p:spPr>
        <p:txBody>
          <a:bodyPr/>
          <a:lstStyle/>
          <a:p>
            <a:pPr marL="457200" indent="-457200" eaLnBrk="1" hangingPunct="1">
              <a:spcAft>
                <a:spcPts val="600"/>
              </a:spcAft>
              <a:buClr>
                <a:srgbClr val="002060"/>
              </a:buClr>
              <a:buFont typeface="+mj-lt"/>
              <a:buAutoNum type="arabicPeriod"/>
            </a:pPr>
            <a:r>
              <a:rPr lang="en-US" sz="2800" dirty="0" smtClean="0">
                <a:solidFill>
                  <a:srgbClr val="002060"/>
                </a:solidFill>
              </a:rPr>
              <a:t>Employers are required to maintain </a:t>
            </a:r>
            <a:r>
              <a:rPr lang="en-US" sz="2800" dirty="0">
                <a:solidFill>
                  <a:srgbClr val="002060"/>
                </a:solidFill>
              </a:rPr>
              <a:t>payroll </a:t>
            </a:r>
            <a:r>
              <a:rPr lang="en-US" sz="2800" dirty="0" smtClean="0">
                <a:solidFill>
                  <a:srgbClr val="002060"/>
                </a:solidFill>
              </a:rPr>
              <a:t>records for a period of four (4) years.  This is longer than the FLSA requirement of three (3) years.  </a:t>
            </a:r>
          </a:p>
          <a:p>
            <a:pPr marL="457200" indent="-457200" eaLnBrk="1" hangingPunct="1">
              <a:spcAft>
                <a:spcPts val="600"/>
              </a:spcAft>
              <a:buClr>
                <a:srgbClr val="002060"/>
              </a:buClr>
              <a:buFont typeface="+mj-lt"/>
              <a:buAutoNum type="arabicPeriod"/>
            </a:pPr>
            <a:r>
              <a:rPr lang="en-US" sz="2800" dirty="0">
                <a:solidFill>
                  <a:srgbClr val="002060"/>
                </a:solidFill>
              </a:rPr>
              <a:t>Failure to keep records creates a rebuttable presumption that the employer did not pay the required minimum wage rate or earned paid </a:t>
            </a:r>
            <a:r>
              <a:rPr lang="en-US" sz="2800" dirty="0" smtClean="0">
                <a:solidFill>
                  <a:srgbClr val="002060"/>
                </a:solidFill>
              </a:rPr>
              <a:t>PTO/sick </a:t>
            </a:r>
            <a:r>
              <a:rPr lang="en-US" sz="2800" dirty="0">
                <a:solidFill>
                  <a:srgbClr val="002060"/>
                </a:solidFill>
              </a:rPr>
              <a:t>time.</a:t>
            </a:r>
          </a:p>
          <a:p>
            <a:pPr marL="457200" indent="-457200" eaLnBrk="1" hangingPunct="1">
              <a:spcAft>
                <a:spcPts val="600"/>
              </a:spcAft>
              <a:buClr>
                <a:srgbClr val="002060"/>
              </a:buClr>
              <a:buFont typeface="+mj-lt"/>
              <a:buAutoNum type="arabicPeriod"/>
            </a:pPr>
            <a:endParaRPr lang="en-US" sz="2400" dirty="0" smtClean="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69</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10" name="TextBox 9"/>
          <p:cNvSpPr txBox="1"/>
          <p:nvPr/>
        </p:nvSpPr>
        <p:spPr>
          <a:xfrm>
            <a:off x="228600" y="6396335"/>
            <a:ext cx="69342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solidFill>
                <a:srgbClr val="C00000"/>
              </a:solidFill>
            </a:endParaRPr>
          </a:p>
        </p:txBody>
      </p:sp>
    </p:spTree>
    <p:extLst>
      <p:ext uri="{BB962C8B-B14F-4D97-AF65-F5344CB8AC3E}">
        <p14:creationId xmlns:p14="http://schemas.microsoft.com/office/powerpoint/2010/main" val="2073908303"/>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971800"/>
            <a:ext cx="7772400" cy="1362075"/>
          </a:xfrm>
        </p:spPr>
        <p:txBody>
          <a:bodyPr/>
          <a:lstStyle/>
          <a:p>
            <a:r>
              <a:rPr lang="en-US" dirty="0" smtClean="0">
                <a:solidFill>
                  <a:srgbClr val="002060"/>
                </a:solidFill>
              </a:rPr>
              <a:t>PAID SICK TIME UNDER The Fair Wages and Healthy Families Act (</a:t>
            </a:r>
            <a:r>
              <a:rPr lang="en-US" dirty="0" err="1" smtClean="0">
                <a:solidFill>
                  <a:srgbClr val="002060"/>
                </a:solidFill>
              </a:rPr>
              <a:t>FWHFA</a:t>
            </a:r>
            <a:r>
              <a:rPr lang="en-US" dirty="0" smtClean="0">
                <a:solidFill>
                  <a:srgbClr val="002060"/>
                </a:solidFill>
              </a:rPr>
              <a:t>) (PROP 206)</a:t>
            </a:r>
            <a:endParaRPr lang="en-US" dirty="0">
              <a:solidFill>
                <a:srgbClr val="002060"/>
              </a:solidFill>
            </a:endParaRPr>
          </a:p>
        </p:txBody>
      </p:sp>
      <p:sp>
        <p:nvSpPr>
          <p:cNvPr id="3" name="Text Placeholder 2"/>
          <p:cNvSpPr>
            <a:spLocks noGrp="1"/>
          </p:cNvSpPr>
          <p:nvPr>
            <p:ph type="body" idx="1"/>
          </p:nvPr>
        </p:nvSpPr>
        <p:spPr>
          <a:xfrm>
            <a:off x="704850" y="1730471"/>
            <a:ext cx="7772400" cy="1500187"/>
          </a:xfrm>
        </p:spPr>
        <p:txBody>
          <a:bodyPr/>
          <a:lstStyle/>
          <a:p>
            <a:endParaRPr lang="en-US"/>
          </a:p>
        </p:txBody>
      </p:sp>
      <p:pic>
        <p:nvPicPr>
          <p:cNvPr id="6" name="Picture 5"/>
          <p:cNvPicPr>
            <a:picLocks noChangeAspect="1"/>
          </p:cNvPicPr>
          <p:nvPr/>
        </p:nvPicPr>
        <p:blipFill>
          <a:blip r:embed="rId3"/>
          <a:stretch>
            <a:fillRect/>
          </a:stretch>
        </p:blipFill>
        <p:spPr>
          <a:xfrm>
            <a:off x="6781800" y="6172200"/>
            <a:ext cx="2206214" cy="526372"/>
          </a:xfrm>
          <a:prstGeom prst="rect">
            <a:avLst/>
          </a:prstGeom>
        </p:spPr>
      </p:pic>
      <p:sp>
        <p:nvSpPr>
          <p:cNvPr id="7"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43B52ED-8BE3-44A6-A815-1D0644D37B0F}" type="slidenum">
              <a:rPr lang="en-US" sz="1600" smtClean="0">
                <a:solidFill>
                  <a:srgbClr val="AB2627"/>
                </a:solidFill>
              </a:rPr>
              <a:t>7</a:t>
            </a:fld>
            <a:endParaRPr lang="en-US" sz="1600">
              <a:solidFill>
                <a:srgbClr val="AB2627"/>
              </a:solidFill>
            </a:endParaRPr>
          </a:p>
        </p:txBody>
      </p:sp>
    </p:spTree>
    <p:extLst>
      <p:ext uri="{BB962C8B-B14F-4D97-AF65-F5344CB8AC3E}">
        <p14:creationId xmlns:p14="http://schemas.microsoft.com/office/powerpoint/2010/main" val="2075944718"/>
      </p:ext>
    </p:extLst>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a:xfrm>
            <a:off x="323850" y="350539"/>
            <a:ext cx="8534400" cy="758825"/>
          </a:xfrm>
        </p:spPr>
        <p:txBody>
          <a:bodyPr/>
          <a:lstStyle/>
          <a:p>
            <a:pPr eaLnBrk="1" hangingPunct="1"/>
            <a:r>
              <a:rPr lang="en-US" sz="3400" b="1" smtClean="0">
                <a:solidFill>
                  <a:srgbClr val="002060"/>
                </a:solidFill>
              </a:rPr>
              <a:t>Arizona Minimum Wage </a:t>
            </a:r>
            <a:br>
              <a:rPr lang="en-US" sz="3400" b="1" smtClean="0">
                <a:solidFill>
                  <a:srgbClr val="002060"/>
                </a:solidFill>
              </a:rPr>
            </a:br>
            <a:r>
              <a:rPr lang="en-US" sz="3400" b="1" smtClean="0">
                <a:solidFill>
                  <a:srgbClr val="002060"/>
                </a:solidFill>
              </a:rPr>
              <a:t>Content of Required Records</a:t>
            </a:r>
          </a:p>
        </p:txBody>
      </p:sp>
      <p:sp>
        <p:nvSpPr>
          <p:cNvPr id="313347" name="Content Placeholder 3"/>
          <p:cNvSpPr>
            <a:spLocks noGrp="1"/>
          </p:cNvSpPr>
          <p:nvPr>
            <p:ph sz="quarter" idx="4294967295"/>
          </p:nvPr>
        </p:nvSpPr>
        <p:spPr>
          <a:xfrm>
            <a:off x="294033" y="1449272"/>
            <a:ext cx="8504238" cy="4422775"/>
          </a:xfrm>
        </p:spPr>
        <p:txBody>
          <a:bodyPr/>
          <a:lstStyle/>
          <a:p>
            <a:pPr marL="457200" indent="-457200" eaLnBrk="1" hangingPunct="1">
              <a:spcAft>
                <a:spcPts val="600"/>
              </a:spcAft>
              <a:buClr>
                <a:srgbClr val="002060"/>
              </a:buClr>
              <a:buFont typeface="+mj-lt"/>
              <a:buAutoNum type="arabicPeriod"/>
            </a:pPr>
            <a:r>
              <a:rPr lang="en-US" sz="2400" smtClean="0">
                <a:solidFill>
                  <a:srgbClr val="002060"/>
                </a:solidFill>
              </a:rPr>
              <a:t>Records must show:</a:t>
            </a:r>
          </a:p>
          <a:p>
            <a:pPr marL="731838" lvl="1" indent="-457200" eaLnBrk="1" hangingPunct="1">
              <a:spcAft>
                <a:spcPts val="600"/>
              </a:spcAft>
              <a:buClr>
                <a:srgbClr val="002060"/>
              </a:buClr>
              <a:buFont typeface="+mj-lt"/>
              <a:buAutoNum type="alphaLcPeriod"/>
            </a:pPr>
            <a:r>
              <a:rPr lang="en-US" sz="1900" smtClean="0">
                <a:solidFill>
                  <a:srgbClr val="002060"/>
                </a:solidFill>
              </a:rPr>
              <a:t>Full name, and identifying symbol or number used (if applicable) in place of employee’s name on any time, work or payroll records;</a:t>
            </a:r>
          </a:p>
          <a:p>
            <a:pPr marL="731838" lvl="1" indent="-457200" eaLnBrk="1" hangingPunct="1">
              <a:spcAft>
                <a:spcPts val="600"/>
              </a:spcAft>
              <a:buClr>
                <a:srgbClr val="002060"/>
              </a:buClr>
              <a:buFont typeface="+mj-lt"/>
              <a:buAutoNum type="alphaLcPeriod"/>
            </a:pPr>
            <a:r>
              <a:rPr lang="en-US" sz="1900" smtClean="0">
                <a:solidFill>
                  <a:srgbClr val="002060"/>
                </a:solidFill>
              </a:rPr>
              <a:t>Home address;</a:t>
            </a:r>
          </a:p>
          <a:p>
            <a:pPr marL="731838" lvl="1" indent="-457200" eaLnBrk="1" hangingPunct="1">
              <a:spcAft>
                <a:spcPts val="600"/>
              </a:spcAft>
              <a:buClr>
                <a:srgbClr val="002060"/>
              </a:buClr>
              <a:buFont typeface="+mj-lt"/>
              <a:buAutoNum type="alphaLcPeriod"/>
            </a:pPr>
            <a:r>
              <a:rPr lang="en-US" sz="1900" smtClean="0">
                <a:solidFill>
                  <a:srgbClr val="002060"/>
                </a:solidFill>
              </a:rPr>
              <a:t>the </a:t>
            </a:r>
            <a:r>
              <a:rPr lang="en-US" sz="1900">
                <a:solidFill>
                  <a:srgbClr val="002060"/>
                </a:solidFill>
              </a:rPr>
              <a:t>hours worked for each day worked; </a:t>
            </a:r>
          </a:p>
          <a:p>
            <a:pPr marL="731838" lvl="1" indent="-457200" eaLnBrk="1" hangingPunct="1">
              <a:spcAft>
                <a:spcPts val="600"/>
              </a:spcAft>
              <a:buClr>
                <a:srgbClr val="002060"/>
              </a:buClr>
              <a:buFont typeface="+mj-lt"/>
              <a:buAutoNum type="alphaLcPeriod"/>
            </a:pPr>
            <a:r>
              <a:rPr lang="en-US" sz="1900">
                <a:solidFill>
                  <a:srgbClr val="002060"/>
                </a:solidFill>
              </a:rPr>
              <a:t>the wages and earned paid sick time paid to all employees for a period of four years. </a:t>
            </a:r>
          </a:p>
          <a:p>
            <a:pPr marL="731838" lvl="1" indent="-457200" eaLnBrk="1" hangingPunct="1">
              <a:spcAft>
                <a:spcPts val="600"/>
              </a:spcAft>
              <a:buClr>
                <a:srgbClr val="002060"/>
              </a:buClr>
              <a:buFont typeface="+mj-lt"/>
              <a:buAutoNum type="alphaLcPeriod"/>
            </a:pPr>
            <a:r>
              <a:rPr lang="en-US" sz="1900">
                <a:solidFill>
                  <a:srgbClr val="002060"/>
                </a:solidFill>
              </a:rPr>
              <a:t>Date of birth, if under 19; </a:t>
            </a:r>
          </a:p>
          <a:p>
            <a:pPr marL="731838" lvl="1" indent="-457200" eaLnBrk="1" hangingPunct="1">
              <a:spcAft>
                <a:spcPts val="600"/>
              </a:spcAft>
              <a:buClr>
                <a:srgbClr val="002060"/>
              </a:buClr>
              <a:buFont typeface="+mj-lt"/>
              <a:buAutoNum type="alphaLcPeriod"/>
            </a:pPr>
            <a:r>
              <a:rPr lang="en-US" sz="1900">
                <a:solidFill>
                  <a:srgbClr val="002060"/>
                </a:solidFill>
              </a:rPr>
              <a:t>Occupation in which employed; </a:t>
            </a:r>
            <a:endParaRPr lang="en-US" sz="1900" smtClean="0">
              <a:solidFill>
                <a:srgbClr val="002060"/>
              </a:solidFill>
            </a:endParaRPr>
          </a:p>
          <a:p>
            <a:pPr marL="731838" lvl="1" indent="-457200" eaLnBrk="1" hangingPunct="1">
              <a:spcAft>
                <a:spcPts val="600"/>
              </a:spcAft>
              <a:buClr>
                <a:srgbClr val="002060"/>
              </a:buClr>
              <a:buFont typeface="+mj-lt"/>
              <a:buAutoNum type="alphaLcPeriod"/>
            </a:pPr>
            <a:r>
              <a:rPr lang="en-US" sz="1900">
                <a:solidFill>
                  <a:srgbClr val="002060"/>
                </a:solidFill>
              </a:rPr>
              <a:t>Time of day and day of week on which the employee’s workweek begins.</a:t>
            </a:r>
          </a:p>
          <a:p>
            <a:pPr marL="731838" lvl="1" indent="-457200" eaLnBrk="1" hangingPunct="1">
              <a:spcAft>
                <a:spcPts val="600"/>
              </a:spcAft>
              <a:buClr>
                <a:srgbClr val="002060"/>
              </a:buClr>
              <a:buFont typeface="+mj-lt"/>
              <a:buAutoNum type="alphaLcPeriod"/>
            </a:pPr>
            <a:endParaRPr lang="en-US" sz="190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70</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10" name="TextBox 9"/>
          <p:cNvSpPr txBox="1"/>
          <p:nvPr/>
        </p:nvSpPr>
        <p:spPr>
          <a:xfrm>
            <a:off x="228600" y="6396335"/>
            <a:ext cx="69342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solidFill>
                <a:srgbClr val="C00000"/>
              </a:solidFill>
            </a:endParaRPr>
          </a:p>
        </p:txBody>
      </p:sp>
    </p:spTree>
    <p:extLst>
      <p:ext uri="{BB962C8B-B14F-4D97-AF65-F5344CB8AC3E}">
        <p14:creationId xmlns:p14="http://schemas.microsoft.com/office/powerpoint/2010/main" val="985103105"/>
      </p:ext>
    </p:extLst>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a:xfrm>
            <a:off x="323850" y="350539"/>
            <a:ext cx="8534400" cy="758825"/>
          </a:xfrm>
        </p:spPr>
        <p:txBody>
          <a:bodyPr/>
          <a:lstStyle/>
          <a:p>
            <a:pPr eaLnBrk="1" hangingPunct="1"/>
            <a:r>
              <a:rPr lang="en-US" sz="3400" b="1">
                <a:solidFill>
                  <a:srgbClr val="002060"/>
                </a:solidFill>
              </a:rPr>
              <a:t>Arizona Minimum Wage </a:t>
            </a:r>
            <a:br>
              <a:rPr lang="en-US" sz="3400" b="1">
                <a:solidFill>
                  <a:srgbClr val="002060"/>
                </a:solidFill>
              </a:rPr>
            </a:br>
            <a:r>
              <a:rPr lang="en-US" sz="3400" b="1">
                <a:solidFill>
                  <a:srgbClr val="002060"/>
                </a:solidFill>
              </a:rPr>
              <a:t>Content of Required Records</a:t>
            </a:r>
            <a:endParaRPr lang="en-US" sz="3400" b="1" smtClean="0">
              <a:solidFill>
                <a:srgbClr val="002060"/>
              </a:solidFill>
            </a:endParaRPr>
          </a:p>
        </p:txBody>
      </p:sp>
      <p:sp>
        <p:nvSpPr>
          <p:cNvPr id="313347" name="Content Placeholder 3"/>
          <p:cNvSpPr>
            <a:spLocks noGrp="1"/>
          </p:cNvSpPr>
          <p:nvPr>
            <p:ph sz="quarter" idx="4294967295"/>
          </p:nvPr>
        </p:nvSpPr>
        <p:spPr>
          <a:xfrm>
            <a:off x="303972" y="1614486"/>
            <a:ext cx="8504238" cy="4422775"/>
          </a:xfrm>
        </p:spPr>
        <p:txBody>
          <a:bodyPr/>
          <a:lstStyle/>
          <a:p>
            <a:pPr marL="731838" lvl="1" indent="-457200" eaLnBrk="1" hangingPunct="1">
              <a:spcAft>
                <a:spcPts val="600"/>
              </a:spcAft>
              <a:buClr>
                <a:srgbClr val="002060"/>
              </a:buClr>
              <a:buFont typeface="+mj-lt"/>
              <a:buAutoNum type="alphaLcPeriod" startAt="8"/>
            </a:pPr>
            <a:r>
              <a:rPr lang="en-US" sz="1900" smtClean="0">
                <a:solidFill>
                  <a:srgbClr val="002060"/>
                </a:solidFill>
              </a:rPr>
              <a:t>Regular </a:t>
            </a:r>
            <a:r>
              <a:rPr lang="en-US" sz="1900">
                <a:solidFill>
                  <a:srgbClr val="002060"/>
                </a:solidFill>
              </a:rPr>
              <a:t>hourly rate of pay for any workweek and an explanation of the basis of pay by indicating the monetary amount paid on a per hour, per day, per week, per piece, commission on sales, or other basis, including the amount and nature of each payment; </a:t>
            </a:r>
          </a:p>
          <a:p>
            <a:pPr marL="731838" lvl="1" indent="-457200" eaLnBrk="1" hangingPunct="1">
              <a:spcAft>
                <a:spcPts val="600"/>
              </a:spcAft>
              <a:buClr>
                <a:srgbClr val="002060"/>
              </a:buClr>
              <a:buFont typeface="+mj-lt"/>
              <a:buAutoNum type="alphaLcPeriod" startAt="8"/>
            </a:pPr>
            <a:r>
              <a:rPr lang="en-US" sz="1900">
                <a:solidFill>
                  <a:srgbClr val="002060"/>
                </a:solidFill>
              </a:rPr>
              <a:t>Hours worked each workday and total hours worked each workweek; </a:t>
            </a:r>
          </a:p>
          <a:p>
            <a:pPr marL="731838" lvl="1" indent="-457200" eaLnBrk="1" hangingPunct="1">
              <a:spcAft>
                <a:spcPts val="600"/>
              </a:spcAft>
              <a:buClr>
                <a:srgbClr val="002060"/>
              </a:buClr>
              <a:buFont typeface="+mj-lt"/>
              <a:buAutoNum type="alphaLcPeriod" startAt="8"/>
            </a:pPr>
            <a:r>
              <a:rPr lang="en-US" sz="1900">
                <a:solidFill>
                  <a:srgbClr val="002060"/>
                </a:solidFill>
              </a:rPr>
              <a:t>Total daily or weekly straight-time wages due for hours worked during the workday or workweek, exclusive of premium overtime compensation; </a:t>
            </a:r>
          </a:p>
          <a:p>
            <a:pPr marL="731838" lvl="1" indent="-457200" eaLnBrk="1" hangingPunct="1">
              <a:spcAft>
                <a:spcPts val="600"/>
              </a:spcAft>
              <a:buClr>
                <a:srgbClr val="002060"/>
              </a:buClr>
              <a:buFont typeface="+mj-lt"/>
              <a:buAutoNum type="alphaLcPeriod" startAt="8"/>
            </a:pPr>
            <a:r>
              <a:rPr lang="en-US" sz="1900">
                <a:solidFill>
                  <a:srgbClr val="002060"/>
                </a:solidFill>
              </a:rPr>
              <a:t>Total premium pay for overtime hours and an explanation of how the premium pay was calculated exclusive of straight-time wages for overtime hours; </a:t>
            </a:r>
          </a:p>
          <a:p>
            <a:pPr marL="274638" lvl="1" indent="0" eaLnBrk="1" hangingPunct="1">
              <a:spcAft>
                <a:spcPts val="600"/>
              </a:spcAft>
              <a:buClr>
                <a:srgbClr val="002060"/>
              </a:buClr>
              <a:buNone/>
            </a:pPr>
            <a:endParaRPr lang="en-US" sz="190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71</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10" name="TextBox 9"/>
          <p:cNvSpPr txBox="1"/>
          <p:nvPr/>
        </p:nvSpPr>
        <p:spPr>
          <a:xfrm>
            <a:off x="228600" y="6396335"/>
            <a:ext cx="69342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solidFill>
                <a:srgbClr val="C00000"/>
              </a:solidFill>
            </a:endParaRPr>
          </a:p>
        </p:txBody>
      </p:sp>
    </p:spTree>
    <p:extLst>
      <p:ext uri="{BB962C8B-B14F-4D97-AF65-F5344CB8AC3E}">
        <p14:creationId xmlns:p14="http://schemas.microsoft.com/office/powerpoint/2010/main" val="2780814075"/>
      </p:ext>
    </p:extLst>
  </p:cSld>
  <p:clrMapOvr>
    <a:masterClrMapping/>
  </p:clrMapOv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a:xfrm>
            <a:off x="323850" y="350539"/>
            <a:ext cx="8534400" cy="758825"/>
          </a:xfrm>
        </p:spPr>
        <p:txBody>
          <a:bodyPr/>
          <a:lstStyle/>
          <a:p>
            <a:pPr eaLnBrk="1" hangingPunct="1"/>
            <a:r>
              <a:rPr lang="en-US" sz="3400" b="1">
                <a:solidFill>
                  <a:srgbClr val="002060"/>
                </a:solidFill>
              </a:rPr>
              <a:t>Arizona Minimum Wage </a:t>
            </a:r>
            <a:br>
              <a:rPr lang="en-US" sz="3400" b="1">
                <a:solidFill>
                  <a:srgbClr val="002060"/>
                </a:solidFill>
              </a:rPr>
            </a:br>
            <a:r>
              <a:rPr lang="en-US" sz="3400" b="1">
                <a:solidFill>
                  <a:srgbClr val="002060"/>
                </a:solidFill>
              </a:rPr>
              <a:t>Content of Required Records</a:t>
            </a:r>
            <a:endParaRPr lang="en-US" sz="3400" b="1" smtClean="0">
              <a:solidFill>
                <a:srgbClr val="002060"/>
              </a:solidFill>
            </a:endParaRPr>
          </a:p>
        </p:txBody>
      </p:sp>
      <p:sp>
        <p:nvSpPr>
          <p:cNvPr id="313347" name="Content Placeholder 3"/>
          <p:cNvSpPr>
            <a:spLocks noGrp="1"/>
          </p:cNvSpPr>
          <p:nvPr>
            <p:ph sz="quarter" idx="4294967295"/>
          </p:nvPr>
        </p:nvSpPr>
        <p:spPr>
          <a:xfrm>
            <a:off x="301625" y="1676399"/>
            <a:ext cx="8504238" cy="4422775"/>
          </a:xfrm>
        </p:spPr>
        <p:txBody>
          <a:bodyPr/>
          <a:lstStyle/>
          <a:p>
            <a:pPr marL="731838" lvl="1" indent="-457200" eaLnBrk="1" hangingPunct="1">
              <a:spcAft>
                <a:spcPts val="600"/>
              </a:spcAft>
              <a:buClr>
                <a:srgbClr val="002060"/>
              </a:buClr>
              <a:buFont typeface="+mj-lt"/>
              <a:buAutoNum type="alphaLcPeriod" startAt="12"/>
            </a:pPr>
            <a:r>
              <a:rPr lang="en-US" sz="1900">
                <a:solidFill>
                  <a:srgbClr val="002060"/>
                </a:solidFill>
              </a:rPr>
              <a:t>Total additions to or deductions from wages paid each pay period including employee purchase orders or wage assignments, including, for individual employee records, the dates, amounts, and nature of the items that make up the total additions and deductions;</a:t>
            </a:r>
          </a:p>
          <a:p>
            <a:pPr marL="731838" lvl="1" indent="-457200" eaLnBrk="1" hangingPunct="1">
              <a:spcAft>
                <a:spcPts val="600"/>
              </a:spcAft>
              <a:buClr>
                <a:srgbClr val="002060"/>
              </a:buClr>
              <a:buFont typeface="+mj-lt"/>
              <a:buAutoNum type="alphaLcPeriod" startAt="12"/>
            </a:pPr>
            <a:r>
              <a:rPr lang="en-US" sz="1900">
                <a:solidFill>
                  <a:srgbClr val="002060"/>
                </a:solidFill>
              </a:rPr>
              <a:t>Total wages paid each pay period; and </a:t>
            </a:r>
          </a:p>
          <a:p>
            <a:pPr marL="731838" lvl="1" indent="-457200" eaLnBrk="1" hangingPunct="1">
              <a:spcAft>
                <a:spcPts val="600"/>
              </a:spcAft>
              <a:buClr>
                <a:srgbClr val="002060"/>
              </a:buClr>
              <a:buFont typeface="+mj-lt"/>
              <a:buAutoNum type="alphaLcPeriod" startAt="12"/>
            </a:pPr>
            <a:r>
              <a:rPr lang="en-US" sz="1900">
                <a:solidFill>
                  <a:srgbClr val="002060"/>
                </a:solidFill>
              </a:rPr>
              <a:t>Date of payment and the pay period covered by </a:t>
            </a:r>
            <a:r>
              <a:rPr lang="en-US" sz="1900" smtClean="0">
                <a:solidFill>
                  <a:srgbClr val="002060"/>
                </a:solidFill>
              </a:rPr>
              <a:t>payment</a:t>
            </a:r>
            <a:endParaRPr lang="en-US" sz="190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72</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10" name="TextBox 9"/>
          <p:cNvSpPr txBox="1"/>
          <p:nvPr/>
        </p:nvSpPr>
        <p:spPr>
          <a:xfrm>
            <a:off x="228600" y="6396335"/>
            <a:ext cx="69342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solidFill>
                <a:srgbClr val="C00000"/>
              </a:solidFill>
            </a:endParaRPr>
          </a:p>
        </p:txBody>
      </p:sp>
      <p:sp>
        <p:nvSpPr>
          <p:cNvPr id="7" name="Title 1"/>
          <p:cNvSpPr txBox="1"/>
          <p:nvPr/>
        </p:nvSpPr>
        <p:spPr bwMode="auto">
          <a:xfrm>
            <a:off x="275121" y="695545"/>
            <a:ext cx="8534400" cy="758825"/>
          </a:xfrm>
          <a:prstGeom prst="rect">
            <a:avLst/>
          </a:prstGeom>
          <a:noFill/>
          <a:ln w="9525">
            <a:noFill/>
            <a:miter lim="800000"/>
          </a:ln>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3300">
                <a:solidFill>
                  <a:srgbClr val="AB2627"/>
                </a:solidFill>
                <a:latin typeface="+mj-lt"/>
                <a:ea typeface="MS PGothic" pitchFamily="34" charset="-128"/>
                <a:cs typeface="ＭＳ Ｐゴシック" charset="0"/>
              </a:defRPr>
            </a:lvl1pPr>
            <a:lvl2pPr algn="ctr" rtl="0" eaLnBrk="0" fontAlgn="base" hangingPunct="0">
              <a:spcBef>
                <a:spcPct val="0"/>
              </a:spcBef>
              <a:spcAft>
                <a:spcPct val="0"/>
              </a:spcAft>
              <a:defRPr sz="3300">
                <a:solidFill>
                  <a:srgbClr val="AB2627"/>
                </a:solidFill>
                <a:latin typeface="Georgia" pitchFamily="18" charset="0"/>
                <a:ea typeface="MS PGothic" pitchFamily="34" charset="-128"/>
                <a:cs typeface="ＭＳ Ｐゴシック" charset="0"/>
              </a:defRPr>
            </a:lvl2pPr>
            <a:lvl3pPr algn="ctr" rtl="0" eaLnBrk="0" fontAlgn="base" hangingPunct="0">
              <a:spcBef>
                <a:spcPct val="0"/>
              </a:spcBef>
              <a:spcAft>
                <a:spcPct val="0"/>
              </a:spcAft>
              <a:defRPr sz="3300">
                <a:solidFill>
                  <a:srgbClr val="AB2627"/>
                </a:solidFill>
                <a:latin typeface="Georgia" pitchFamily="18" charset="0"/>
                <a:ea typeface="MS PGothic" pitchFamily="34" charset="-128"/>
                <a:cs typeface="ＭＳ Ｐゴシック" charset="0"/>
              </a:defRPr>
            </a:lvl3pPr>
            <a:lvl4pPr algn="ctr" rtl="0" eaLnBrk="0" fontAlgn="base" hangingPunct="0">
              <a:spcBef>
                <a:spcPct val="0"/>
              </a:spcBef>
              <a:spcAft>
                <a:spcPct val="0"/>
              </a:spcAft>
              <a:defRPr sz="3300">
                <a:solidFill>
                  <a:srgbClr val="AB2627"/>
                </a:solidFill>
                <a:latin typeface="Georgia" pitchFamily="18" charset="0"/>
                <a:ea typeface="MS PGothic" pitchFamily="34" charset="-128"/>
                <a:cs typeface="ＭＳ Ｐゴシック" charset="0"/>
              </a:defRPr>
            </a:lvl4pPr>
            <a:lvl5pPr algn="ctr" rtl="0" eaLnBrk="0" fontAlgn="base" hangingPunct="0">
              <a:spcBef>
                <a:spcPct val="0"/>
              </a:spcBef>
              <a:spcAft>
                <a:spcPct val="0"/>
              </a:spcAft>
              <a:defRPr sz="3300">
                <a:solidFill>
                  <a:srgbClr val="AB2627"/>
                </a:solidFill>
                <a:latin typeface="Georgia" pitchFamily="18" charset="0"/>
                <a:ea typeface="MS PGothic" pitchFamily="34" charset="-128"/>
                <a:cs typeface="ＭＳ Ｐゴシック" charset="0"/>
              </a:defRPr>
            </a:lvl5pPr>
            <a:lvl6pPr marL="457200" algn="ctr" rtl="0" eaLnBrk="0" fontAlgn="base" hangingPunct="0">
              <a:spcBef>
                <a:spcPct val="0"/>
              </a:spcBef>
              <a:spcAft>
                <a:spcPct val="0"/>
              </a:spcAft>
              <a:defRPr sz="3300">
                <a:solidFill>
                  <a:srgbClr val="AB2627"/>
                </a:solidFill>
                <a:latin typeface="Georgia" pitchFamily="18" charset="0"/>
                <a:ea typeface="ＭＳ Ｐゴシック" pitchFamily="34" charset="-128"/>
              </a:defRPr>
            </a:lvl6pPr>
            <a:lvl7pPr marL="914400" algn="ctr" rtl="0" eaLnBrk="0" fontAlgn="base" hangingPunct="0">
              <a:spcBef>
                <a:spcPct val="0"/>
              </a:spcBef>
              <a:spcAft>
                <a:spcPct val="0"/>
              </a:spcAft>
              <a:defRPr sz="3300">
                <a:solidFill>
                  <a:srgbClr val="AB2627"/>
                </a:solidFill>
                <a:latin typeface="Georgia" pitchFamily="18" charset="0"/>
                <a:ea typeface="ＭＳ Ｐゴシック" pitchFamily="34" charset="-128"/>
              </a:defRPr>
            </a:lvl7pPr>
            <a:lvl8pPr marL="1371600" algn="ctr" rtl="0" eaLnBrk="0" fontAlgn="base" hangingPunct="0">
              <a:spcBef>
                <a:spcPct val="0"/>
              </a:spcBef>
              <a:spcAft>
                <a:spcPct val="0"/>
              </a:spcAft>
              <a:defRPr sz="3300">
                <a:solidFill>
                  <a:srgbClr val="AB2627"/>
                </a:solidFill>
                <a:latin typeface="Georgia" pitchFamily="18" charset="0"/>
                <a:ea typeface="ＭＳ Ｐゴシック" pitchFamily="34" charset="-128"/>
              </a:defRPr>
            </a:lvl8pPr>
            <a:lvl9pPr marL="1828800" algn="ctr" rtl="0" eaLnBrk="0" fontAlgn="base" hangingPunct="0">
              <a:spcBef>
                <a:spcPct val="0"/>
              </a:spcBef>
              <a:spcAft>
                <a:spcPct val="0"/>
              </a:spcAft>
              <a:defRPr sz="3300">
                <a:solidFill>
                  <a:srgbClr val="AB2627"/>
                </a:solidFill>
                <a:latin typeface="Georgia" pitchFamily="18" charset="0"/>
                <a:ea typeface="ＭＳ Ｐゴシック" pitchFamily="34" charset="-128"/>
              </a:defRPr>
            </a:lvl9pPr>
          </a:lstStyle>
          <a:p>
            <a:pPr eaLnBrk="1" hangingPunct="1"/>
            <a:endParaRPr lang="en-US" sz="3400" b="1" kern="0" smtClean="0">
              <a:solidFill>
                <a:srgbClr val="002060"/>
              </a:solidFill>
            </a:endParaRPr>
          </a:p>
        </p:txBody>
      </p:sp>
    </p:spTree>
    <p:extLst>
      <p:ext uri="{BB962C8B-B14F-4D97-AF65-F5344CB8AC3E}">
        <p14:creationId xmlns:p14="http://schemas.microsoft.com/office/powerpoint/2010/main" val="3503159430"/>
      </p:ext>
    </p:extLst>
  </p:cSld>
  <p:clrMapOvr>
    <a:masterClrMapping/>
  </p:clrMapOv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a:xfrm>
            <a:off x="323850" y="350539"/>
            <a:ext cx="8534400" cy="758825"/>
          </a:xfrm>
        </p:spPr>
        <p:txBody>
          <a:bodyPr/>
          <a:lstStyle/>
          <a:p>
            <a:pPr eaLnBrk="1" hangingPunct="1"/>
            <a:r>
              <a:rPr lang="en-US" sz="3400" b="1" smtClean="0">
                <a:solidFill>
                  <a:srgbClr val="002060"/>
                </a:solidFill>
              </a:rPr>
              <a:t/>
            </a:r>
            <a:br>
              <a:rPr lang="en-US" sz="3400" b="1" smtClean="0">
                <a:solidFill>
                  <a:srgbClr val="002060"/>
                </a:solidFill>
              </a:rPr>
            </a:br>
            <a:r>
              <a:rPr lang="en-US" sz="3400" b="1" smtClean="0">
                <a:solidFill>
                  <a:srgbClr val="002060"/>
                </a:solidFill>
              </a:rPr>
              <a:t>Record Retention </a:t>
            </a:r>
            <a:r>
              <a:rPr lang="mr-IN" sz="3400" b="1" smtClean="0">
                <a:solidFill>
                  <a:srgbClr val="002060"/>
                </a:solidFill>
              </a:rPr>
              <a:t>–</a:t>
            </a:r>
            <a:r>
              <a:rPr lang="en-US" sz="3400" b="1" smtClean="0">
                <a:solidFill>
                  <a:srgbClr val="002060"/>
                </a:solidFill>
              </a:rPr>
              <a:t> </a:t>
            </a:r>
            <a:br>
              <a:rPr lang="en-US" sz="3400" b="1" smtClean="0">
                <a:solidFill>
                  <a:srgbClr val="002060"/>
                </a:solidFill>
              </a:rPr>
            </a:br>
            <a:r>
              <a:rPr lang="en-US" sz="3400" b="1" smtClean="0">
                <a:solidFill>
                  <a:srgbClr val="002060"/>
                </a:solidFill>
              </a:rPr>
              <a:t>Salaried Employee</a:t>
            </a:r>
          </a:p>
        </p:txBody>
      </p:sp>
      <p:sp>
        <p:nvSpPr>
          <p:cNvPr id="313347" name="Content Placeholder 3"/>
          <p:cNvSpPr>
            <a:spLocks noGrp="1"/>
          </p:cNvSpPr>
          <p:nvPr>
            <p:ph sz="quarter" idx="4294967295"/>
          </p:nvPr>
        </p:nvSpPr>
        <p:spPr>
          <a:xfrm>
            <a:off x="301625" y="1676399"/>
            <a:ext cx="8504238" cy="4422775"/>
          </a:xfrm>
        </p:spPr>
        <p:txBody>
          <a:bodyPr/>
          <a:lstStyle/>
          <a:p>
            <a:pPr marL="457200" indent="-457200" eaLnBrk="1" hangingPunct="1">
              <a:spcAft>
                <a:spcPts val="600"/>
              </a:spcAft>
              <a:buClr>
                <a:srgbClr val="002060"/>
              </a:buClr>
              <a:buFont typeface="+mj-lt"/>
              <a:buAutoNum type="arabicPeriod"/>
            </a:pPr>
            <a:r>
              <a:rPr lang="en-US" sz="2800" smtClean="0">
                <a:solidFill>
                  <a:srgbClr val="002060"/>
                </a:solidFill>
              </a:rPr>
              <a:t>Salaried </a:t>
            </a:r>
            <a:r>
              <a:rPr lang="en-US" sz="2800" u="sng" smtClean="0">
                <a:solidFill>
                  <a:srgbClr val="002060"/>
                </a:solidFill>
              </a:rPr>
              <a:t>Exempt</a:t>
            </a:r>
            <a:r>
              <a:rPr lang="en-US" sz="2800" smtClean="0">
                <a:solidFill>
                  <a:srgbClr val="002060"/>
                </a:solidFill>
              </a:rPr>
              <a:t> Employees – not required to track or maintain records of hours worked. </a:t>
            </a:r>
          </a:p>
          <a:p>
            <a:pPr marL="457200" indent="-457200" eaLnBrk="1" hangingPunct="1">
              <a:spcAft>
                <a:spcPts val="600"/>
              </a:spcAft>
              <a:buClr>
                <a:srgbClr val="002060"/>
              </a:buClr>
              <a:buFont typeface="+mj-lt"/>
              <a:buAutoNum type="arabicPeriod"/>
            </a:pPr>
            <a:r>
              <a:rPr lang="en-US" sz="2800" smtClean="0">
                <a:solidFill>
                  <a:srgbClr val="002060"/>
                </a:solidFill>
              </a:rPr>
              <a:t>Employer may require exempt employees to track hours worked if employer chooses to do so to track projects, increase accountability, etc.</a:t>
            </a:r>
          </a:p>
          <a:p>
            <a:pPr marL="457200" indent="-457200" eaLnBrk="1" hangingPunct="1">
              <a:spcAft>
                <a:spcPts val="600"/>
              </a:spcAft>
              <a:buClr>
                <a:srgbClr val="002060"/>
              </a:buClr>
              <a:buFont typeface="+mj-lt"/>
              <a:buAutoNum type="arabicPeriod"/>
            </a:pPr>
            <a:r>
              <a:rPr lang="en-US" sz="2800" smtClean="0">
                <a:solidFill>
                  <a:srgbClr val="002060"/>
                </a:solidFill>
              </a:rPr>
              <a:t>Employer is required to keep records of hours worked for salaried non-exempt employees.</a:t>
            </a: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73</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10" name="TextBox 9"/>
          <p:cNvSpPr txBox="1"/>
          <p:nvPr/>
        </p:nvSpPr>
        <p:spPr>
          <a:xfrm>
            <a:off x="228600" y="6396335"/>
            <a:ext cx="69342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solidFill>
                <a:srgbClr val="C00000"/>
              </a:solidFill>
            </a:endParaRPr>
          </a:p>
        </p:txBody>
      </p:sp>
    </p:spTree>
    <p:extLst>
      <p:ext uri="{BB962C8B-B14F-4D97-AF65-F5344CB8AC3E}">
        <p14:creationId xmlns:p14="http://schemas.microsoft.com/office/powerpoint/2010/main" val="263864458"/>
      </p:ext>
    </p:extLst>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a:xfrm>
            <a:off x="323850" y="350539"/>
            <a:ext cx="8534400" cy="758825"/>
          </a:xfrm>
        </p:spPr>
        <p:txBody>
          <a:bodyPr/>
          <a:lstStyle/>
          <a:p>
            <a:pPr eaLnBrk="1" hangingPunct="1"/>
            <a:r>
              <a:rPr lang="en-US" sz="3400" b="1" smtClean="0">
                <a:solidFill>
                  <a:srgbClr val="002060"/>
                </a:solidFill>
              </a:rPr>
              <a:t> </a:t>
            </a:r>
            <a:br>
              <a:rPr lang="en-US" sz="3400" b="1" smtClean="0">
                <a:solidFill>
                  <a:srgbClr val="002060"/>
                </a:solidFill>
              </a:rPr>
            </a:br>
            <a:r>
              <a:rPr lang="en-US" sz="3400" b="1" smtClean="0">
                <a:solidFill>
                  <a:srgbClr val="002060"/>
                </a:solidFill>
              </a:rPr>
              <a:t>Record Retention Recommendations</a:t>
            </a:r>
          </a:p>
        </p:txBody>
      </p:sp>
      <p:sp>
        <p:nvSpPr>
          <p:cNvPr id="313347" name="Content Placeholder 3"/>
          <p:cNvSpPr>
            <a:spLocks noGrp="1"/>
          </p:cNvSpPr>
          <p:nvPr>
            <p:ph sz="quarter" idx="4294967295"/>
          </p:nvPr>
        </p:nvSpPr>
        <p:spPr>
          <a:xfrm>
            <a:off x="228600" y="1475064"/>
            <a:ext cx="8504238" cy="4422775"/>
          </a:xfrm>
        </p:spPr>
        <p:txBody>
          <a:bodyPr/>
          <a:lstStyle/>
          <a:p>
            <a:pPr marL="457200" indent="-457200" eaLnBrk="1" hangingPunct="1">
              <a:spcAft>
                <a:spcPts val="600"/>
              </a:spcAft>
              <a:buClr>
                <a:srgbClr val="002060"/>
              </a:buClr>
              <a:buFont typeface="+mj-lt"/>
              <a:buAutoNum type="arabicPeriod"/>
            </a:pPr>
            <a:r>
              <a:rPr lang="en-US" sz="2400" dirty="0" smtClean="0">
                <a:solidFill>
                  <a:srgbClr val="002060"/>
                </a:solidFill>
              </a:rPr>
              <a:t>Keep payroll and other employee files/records for the entire duration of time that the employee is active.</a:t>
            </a:r>
          </a:p>
          <a:p>
            <a:pPr marL="457200" indent="-457200" eaLnBrk="1" hangingPunct="1">
              <a:spcAft>
                <a:spcPts val="600"/>
              </a:spcAft>
              <a:buClr>
                <a:srgbClr val="002060"/>
              </a:buClr>
              <a:buFont typeface="+mj-lt"/>
              <a:buAutoNum type="arabicPeriod"/>
            </a:pPr>
            <a:r>
              <a:rPr lang="en-US" sz="2400" dirty="0" smtClean="0">
                <a:solidFill>
                  <a:srgbClr val="002060"/>
                </a:solidFill>
              </a:rPr>
              <a:t>Keep employee file for 7 years after employee termination </a:t>
            </a:r>
            <a:r>
              <a:rPr lang="mr-IN" sz="2400" dirty="0" smtClean="0">
                <a:solidFill>
                  <a:srgbClr val="002060"/>
                </a:solidFill>
              </a:rPr>
              <a:t>–</a:t>
            </a:r>
            <a:r>
              <a:rPr lang="en-US" sz="2400" dirty="0" smtClean="0">
                <a:solidFill>
                  <a:srgbClr val="002060"/>
                </a:solidFill>
              </a:rPr>
              <a:t> SOL for breach of written contract 6 years</a:t>
            </a:r>
          </a:p>
          <a:p>
            <a:pPr marL="457200" indent="-457200" eaLnBrk="1" hangingPunct="1">
              <a:spcAft>
                <a:spcPts val="600"/>
              </a:spcAft>
              <a:buClr>
                <a:srgbClr val="002060"/>
              </a:buClr>
              <a:buFont typeface="+mj-lt"/>
              <a:buAutoNum type="arabicPeriod"/>
            </a:pPr>
            <a:r>
              <a:rPr lang="en-US" sz="2400" dirty="0" smtClean="0">
                <a:solidFill>
                  <a:srgbClr val="002060"/>
                </a:solidFill>
              </a:rPr>
              <a:t>I-9 and E-Verify should follow their own retention policy.</a:t>
            </a:r>
          </a:p>
          <a:p>
            <a:pPr marL="457200" indent="-457200" eaLnBrk="1" hangingPunct="1">
              <a:spcAft>
                <a:spcPts val="600"/>
              </a:spcAft>
              <a:buClr>
                <a:srgbClr val="002060"/>
              </a:buClr>
              <a:buFont typeface="+mj-lt"/>
              <a:buAutoNum type="arabicPeriod"/>
            </a:pPr>
            <a:r>
              <a:rPr lang="en-US" sz="2400" dirty="0" smtClean="0">
                <a:solidFill>
                  <a:srgbClr val="002060"/>
                </a:solidFill>
              </a:rPr>
              <a:t>Can do shorter periods as a business decision, but consult </a:t>
            </a:r>
            <a:r>
              <a:rPr lang="en-US" sz="2400" dirty="0">
                <a:solidFill>
                  <a:srgbClr val="002060"/>
                </a:solidFill>
              </a:rPr>
              <a:t>with legal counsel and tax counsel regarding retention requirements. </a:t>
            </a:r>
          </a:p>
          <a:p>
            <a:pPr marL="457200" indent="-457200" eaLnBrk="1" hangingPunct="1">
              <a:spcAft>
                <a:spcPts val="600"/>
              </a:spcAft>
              <a:buClr>
                <a:srgbClr val="002060"/>
              </a:buClr>
              <a:buFont typeface="+mj-lt"/>
              <a:buAutoNum type="arabicPeriod"/>
            </a:pPr>
            <a:endParaRPr lang="en-US" sz="2400" dirty="0" smtClean="0">
              <a:solidFill>
                <a:srgbClr val="002060"/>
              </a:solidFill>
            </a:endParaRPr>
          </a:p>
          <a:p>
            <a:pPr marL="457200" indent="-457200" eaLnBrk="1" hangingPunct="1">
              <a:spcAft>
                <a:spcPts val="600"/>
              </a:spcAft>
              <a:buClr>
                <a:srgbClr val="002060"/>
              </a:buClr>
              <a:buFont typeface="+mj-lt"/>
              <a:buAutoNum type="arabicPeriod"/>
            </a:pPr>
            <a:endParaRPr lang="en-US" sz="2400" dirty="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74</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10" name="TextBox 9"/>
          <p:cNvSpPr txBox="1"/>
          <p:nvPr/>
        </p:nvSpPr>
        <p:spPr>
          <a:xfrm>
            <a:off x="228600" y="6396335"/>
            <a:ext cx="69342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solidFill>
                <a:srgbClr val="C00000"/>
              </a:solidFill>
            </a:endParaRPr>
          </a:p>
        </p:txBody>
      </p:sp>
    </p:spTree>
    <p:extLst>
      <p:ext uri="{BB962C8B-B14F-4D97-AF65-F5344CB8AC3E}">
        <p14:creationId xmlns:p14="http://schemas.microsoft.com/office/powerpoint/2010/main" val="3779338329"/>
      </p:ext>
    </p:extLst>
  </p:cSld>
  <p:clrMapOvr>
    <a:masterClrMapping/>
  </p:clrMapOv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a:xfrm>
            <a:off x="323850" y="350539"/>
            <a:ext cx="8534400" cy="758825"/>
          </a:xfrm>
        </p:spPr>
        <p:txBody>
          <a:bodyPr/>
          <a:lstStyle/>
          <a:p>
            <a:pPr eaLnBrk="1" hangingPunct="1"/>
            <a:r>
              <a:rPr lang="en-US" sz="3400" b="1" smtClean="0">
                <a:solidFill>
                  <a:srgbClr val="002060"/>
                </a:solidFill>
              </a:rPr>
              <a:t> </a:t>
            </a:r>
            <a:br>
              <a:rPr lang="en-US" sz="3400" b="1" smtClean="0">
                <a:solidFill>
                  <a:srgbClr val="002060"/>
                </a:solidFill>
              </a:rPr>
            </a:br>
            <a:r>
              <a:rPr lang="en-US" sz="3400" b="1" smtClean="0">
                <a:solidFill>
                  <a:srgbClr val="002060"/>
                </a:solidFill>
              </a:rPr>
              <a:t>Record Retention Recommendations</a:t>
            </a:r>
          </a:p>
        </p:txBody>
      </p:sp>
      <p:sp>
        <p:nvSpPr>
          <p:cNvPr id="313347" name="Content Placeholder 3"/>
          <p:cNvSpPr>
            <a:spLocks noGrp="1"/>
          </p:cNvSpPr>
          <p:nvPr>
            <p:ph sz="quarter" idx="4294967295"/>
          </p:nvPr>
        </p:nvSpPr>
        <p:spPr>
          <a:xfrm>
            <a:off x="228600" y="1475064"/>
            <a:ext cx="8504238" cy="4422775"/>
          </a:xfrm>
        </p:spPr>
        <p:txBody>
          <a:bodyPr/>
          <a:lstStyle/>
          <a:p>
            <a:pPr marL="457200" indent="-457200" eaLnBrk="1" hangingPunct="1">
              <a:spcAft>
                <a:spcPts val="600"/>
              </a:spcAft>
              <a:buClr>
                <a:srgbClr val="002060"/>
              </a:buClr>
              <a:buFont typeface="+mj-lt"/>
              <a:buAutoNum type="arabicPeriod" startAt="5"/>
            </a:pPr>
            <a:r>
              <a:rPr lang="en-US" sz="2800" dirty="0" smtClean="0">
                <a:solidFill>
                  <a:srgbClr val="002060"/>
                </a:solidFill>
              </a:rPr>
              <a:t>Maintain employee files in separate “buckets” based on the type of information, including:</a:t>
            </a:r>
          </a:p>
          <a:p>
            <a:pPr marL="731838" lvl="1" indent="-457200" eaLnBrk="1" hangingPunct="1">
              <a:spcAft>
                <a:spcPts val="600"/>
              </a:spcAft>
              <a:buClr>
                <a:srgbClr val="002060"/>
              </a:buClr>
              <a:buFont typeface="+mj-lt"/>
              <a:buAutoNum type="alphaLcPeriod"/>
            </a:pPr>
            <a:r>
              <a:rPr lang="en-US" sz="2400" dirty="0" smtClean="0">
                <a:solidFill>
                  <a:srgbClr val="002060"/>
                </a:solidFill>
              </a:rPr>
              <a:t>General personnel records </a:t>
            </a:r>
            <a:r>
              <a:rPr lang="en-US" sz="2000" dirty="0" smtClean="0">
                <a:solidFill>
                  <a:srgbClr val="002060"/>
                </a:solidFill>
              </a:rPr>
              <a:t>(e.g., application, resume, performance reviews, payroll status forms, discipline, W-4, new hire paperwork and employee handbook acknowledgment forms)</a:t>
            </a:r>
            <a:r>
              <a:rPr lang="en-US" sz="2400" dirty="0" smtClean="0">
                <a:solidFill>
                  <a:srgbClr val="002060"/>
                </a:solidFill>
              </a:rPr>
              <a:t>; </a:t>
            </a:r>
          </a:p>
          <a:p>
            <a:pPr marL="731838" lvl="1" indent="-457200" eaLnBrk="1" hangingPunct="1">
              <a:spcAft>
                <a:spcPts val="600"/>
              </a:spcAft>
              <a:buClr>
                <a:srgbClr val="002060"/>
              </a:buClr>
              <a:buFont typeface="+mj-lt"/>
              <a:buAutoNum type="alphaLcPeriod"/>
            </a:pPr>
            <a:r>
              <a:rPr lang="en-US" sz="2400" dirty="0" smtClean="0">
                <a:solidFill>
                  <a:srgbClr val="002060"/>
                </a:solidFill>
              </a:rPr>
              <a:t>Medical records </a:t>
            </a:r>
            <a:r>
              <a:rPr lang="en-US" sz="2000" dirty="0" smtClean="0">
                <a:solidFill>
                  <a:srgbClr val="002060"/>
                </a:solidFill>
              </a:rPr>
              <a:t>(e.g., drug and alcohol test results, FMLA or doctors notes, worker’s compensation documents)</a:t>
            </a:r>
            <a:r>
              <a:rPr lang="en-US" sz="2400" dirty="0" smtClean="0">
                <a:solidFill>
                  <a:srgbClr val="002060"/>
                </a:solidFill>
              </a:rPr>
              <a:t>;</a:t>
            </a:r>
          </a:p>
          <a:p>
            <a:pPr marL="731838" lvl="1" indent="-457200" eaLnBrk="1" hangingPunct="1">
              <a:spcAft>
                <a:spcPts val="600"/>
              </a:spcAft>
              <a:buClr>
                <a:srgbClr val="002060"/>
              </a:buClr>
              <a:buFont typeface="+mj-lt"/>
              <a:buAutoNum type="alphaLcPeriod"/>
            </a:pPr>
            <a:r>
              <a:rPr lang="en-US" sz="2400" dirty="0" smtClean="0">
                <a:solidFill>
                  <a:srgbClr val="002060"/>
                </a:solidFill>
              </a:rPr>
              <a:t>I-9/E-Verify;</a:t>
            </a:r>
          </a:p>
          <a:p>
            <a:pPr marL="731838" lvl="1" indent="-457200" eaLnBrk="1" hangingPunct="1">
              <a:spcAft>
                <a:spcPts val="600"/>
              </a:spcAft>
              <a:buClr>
                <a:srgbClr val="002060"/>
              </a:buClr>
              <a:buFont typeface="+mj-lt"/>
              <a:buAutoNum type="alphaLcPeriod"/>
            </a:pPr>
            <a:r>
              <a:rPr lang="en-US" sz="2400" dirty="0" smtClean="0">
                <a:solidFill>
                  <a:srgbClr val="002060"/>
                </a:solidFill>
              </a:rPr>
              <a:t>Investigation documents </a:t>
            </a:r>
            <a:r>
              <a:rPr lang="en-US" sz="2000" dirty="0" smtClean="0">
                <a:solidFill>
                  <a:srgbClr val="002060"/>
                </a:solidFill>
              </a:rPr>
              <a:t>(e.g., harassment, discrimination or retaliation investigations).</a:t>
            </a:r>
            <a:endParaRPr lang="en-US" sz="2000" dirty="0">
              <a:solidFill>
                <a:srgbClr val="002060"/>
              </a:solidFill>
            </a:endParaRPr>
          </a:p>
          <a:p>
            <a:pPr marL="457200" indent="-457200" eaLnBrk="1" hangingPunct="1">
              <a:spcAft>
                <a:spcPts val="600"/>
              </a:spcAft>
              <a:buClr>
                <a:srgbClr val="002060"/>
              </a:buClr>
              <a:buFont typeface="+mj-lt"/>
              <a:buAutoNum type="arabicPeriod" startAt="5"/>
            </a:pPr>
            <a:endParaRPr lang="en-US" sz="2400" dirty="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75</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10" name="TextBox 9"/>
          <p:cNvSpPr txBox="1"/>
          <p:nvPr/>
        </p:nvSpPr>
        <p:spPr>
          <a:xfrm>
            <a:off x="228600" y="6396335"/>
            <a:ext cx="69342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solidFill>
                <a:srgbClr val="C00000"/>
              </a:solidFill>
            </a:endParaRPr>
          </a:p>
        </p:txBody>
      </p:sp>
    </p:spTree>
    <p:extLst>
      <p:ext uri="{BB962C8B-B14F-4D97-AF65-F5344CB8AC3E}">
        <p14:creationId xmlns:p14="http://schemas.microsoft.com/office/powerpoint/2010/main" val="1444255692"/>
      </p:ext>
    </p:extLst>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a:xfrm>
            <a:off x="323850" y="350539"/>
            <a:ext cx="8534400" cy="758825"/>
          </a:xfrm>
        </p:spPr>
        <p:txBody>
          <a:bodyPr/>
          <a:lstStyle/>
          <a:p>
            <a:pPr eaLnBrk="1" hangingPunct="1"/>
            <a:r>
              <a:rPr lang="en-US" sz="3400" b="1">
                <a:solidFill>
                  <a:srgbClr val="002060"/>
                </a:solidFill>
              </a:rPr>
              <a:t>Employee Right To </a:t>
            </a:r>
            <a:br>
              <a:rPr lang="en-US" sz="3400" b="1">
                <a:solidFill>
                  <a:srgbClr val="002060"/>
                </a:solidFill>
              </a:rPr>
            </a:br>
            <a:r>
              <a:rPr lang="en-US" sz="3400" b="1">
                <a:solidFill>
                  <a:srgbClr val="002060"/>
                </a:solidFill>
              </a:rPr>
              <a:t>Review Payroll</a:t>
            </a:r>
            <a:endParaRPr lang="en-US" sz="3400" b="1" smtClean="0">
              <a:solidFill>
                <a:srgbClr val="002060"/>
              </a:solidFill>
            </a:endParaRPr>
          </a:p>
        </p:txBody>
      </p:sp>
      <p:sp>
        <p:nvSpPr>
          <p:cNvPr id="313347" name="Content Placeholder 3"/>
          <p:cNvSpPr>
            <a:spLocks noGrp="1"/>
          </p:cNvSpPr>
          <p:nvPr>
            <p:ph sz="quarter" idx="4294967295"/>
          </p:nvPr>
        </p:nvSpPr>
        <p:spPr>
          <a:xfrm>
            <a:off x="301625" y="1676399"/>
            <a:ext cx="8504238" cy="4422775"/>
          </a:xfrm>
        </p:spPr>
        <p:txBody>
          <a:bodyPr/>
          <a:lstStyle/>
          <a:p>
            <a:pPr marL="457200" indent="-457200" eaLnBrk="1" hangingPunct="1">
              <a:spcAft>
                <a:spcPts val="600"/>
              </a:spcAft>
              <a:buClr>
                <a:srgbClr val="002060"/>
              </a:buClr>
              <a:buFont typeface="+mj-lt"/>
              <a:buAutoNum type="arabicPeriod"/>
            </a:pPr>
            <a:r>
              <a:rPr lang="en-US" sz="2400" dirty="0">
                <a:solidFill>
                  <a:srgbClr val="002060"/>
                </a:solidFill>
              </a:rPr>
              <a:t>G</a:t>
            </a:r>
            <a:r>
              <a:rPr lang="en-US" sz="2400" dirty="0" smtClean="0">
                <a:solidFill>
                  <a:srgbClr val="002060"/>
                </a:solidFill>
              </a:rPr>
              <a:t>eneral </a:t>
            </a:r>
            <a:r>
              <a:rPr lang="en-US" sz="2400" dirty="0">
                <a:solidFill>
                  <a:srgbClr val="002060"/>
                </a:solidFill>
              </a:rPr>
              <a:t>rule in Arizona that </a:t>
            </a:r>
            <a:r>
              <a:rPr lang="en-US" sz="2400" dirty="0" smtClean="0">
                <a:solidFill>
                  <a:srgbClr val="002060"/>
                </a:solidFill>
              </a:rPr>
              <a:t>employee files are employer’s confidential property and employees </a:t>
            </a:r>
            <a:r>
              <a:rPr lang="en-US" sz="2400" dirty="0">
                <a:solidFill>
                  <a:srgbClr val="002060"/>
                </a:solidFill>
              </a:rPr>
              <a:t>are not entitled to copies of their employee files.</a:t>
            </a:r>
          </a:p>
          <a:p>
            <a:pPr marL="457200" indent="-457200" eaLnBrk="1" hangingPunct="1">
              <a:spcAft>
                <a:spcPts val="600"/>
              </a:spcAft>
              <a:buClr>
                <a:srgbClr val="002060"/>
              </a:buClr>
              <a:buFont typeface="+mj-lt"/>
              <a:buAutoNum type="arabicPeriod"/>
            </a:pPr>
            <a:r>
              <a:rPr lang="en-US" sz="2400" dirty="0" smtClean="0">
                <a:solidFill>
                  <a:srgbClr val="002060"/>
                </a:solidFill>
              </a:rPr>
              <a:t>Under AZ Minimum Wage Law, employees are entitled to review only the payroll records upon request.</a:t>
            </a:r>
          </a:p>
          <a:p>
            <a:pPr marL="457200" indent="-457200" eaLnBrk="1" hangingPunct="1">
              <a:spcAft>
                <a:spcPts val="600"/>
              </a:spcAft>
              <a:buClr>
                <a:srgbClr val="002060"/>
              </a:buClr>
              <a:buFont typeface="+mj-lt"/>
              <a:buAutoNum type="arabicPeriod"/>
            </a:pPr>
            <a:r>
              <a:rPr lang="en-US" sz="2400" dirty="0" smtClean="0">
                <a:solidFill>
                  <a:srgbClr val="002060"/>
                </a:solidFill>
              </a:rPr>
              <a:t>Employee can request that their representative be provided payroll records for review.</a:t>
            </a:r>
          </a:p>
          <a:p>
            <a:pPr marL="457200" indent="-457200" eaLnBrk="1" hangingPunct="1">
              <a:spcAft>
                <a:spcPts val="600"/>
              </a:spcAft>
              <a:buClr>
                <a:srgbClr val="002060"/>
              </a:buClr>
              <a:buFont typeface="+mj-lt"/>
              <a:buAutoNum type="arabicPeriod"/>
            </a:pPr>
            <a:r>
              <a:rPr lang="en-US" sz="2400" dirty="0" smtClean="0">
                <a:solidFill>
                  <a:srgbClr val="002060"/>
                </a:solidFill>
              </a:rPr>
              <a:t>Recommend </a:t>
            </a:r>
            <a:r>
              <a:rPr lang="en-US" sz="2400" dirty="0">
                <a:solidFill>
                  <a:srgbClr val="002060"/>
                </a:solidFill>
              </a:rPr>
              <a:t>implementing policy and form to address employees right for employee or their designated representative to view payroll </a:t>
            </a:r>
            <a:r>
              <a:rPr lang="en-US" sz="2400" dirty="0" smtClean="0">
                <a:solidFill>
                  <a:srgbClr val="002060"/>
                </a:solidFill>
              </a:rPr>
              <a:t>records.</a:t>
            </a:r>
            <a:endParaRPr lang="en-US" sz="2400" dirty="0">
              <a:solidFill>
                <a:srgbClr val="002060"/>
              </a:solidFill>
            </a:endParaRPr>
          </a:p>
          <a:p>
            <a:pPr marL="457200" indent="-457200" eaLnBrk="1" hangingPunct="1">
              <a:spcAft>
                <a:spcPts val="600"/>
              </a:spcAft>
              <a:buClr>
                <a:srgbClr val="002060"/>
              </a:buClr>
              <a:buFont typeface="+mj-lt"/>
              <a:buAutoNum type="arabicPeriod"/>
            </a:pPr>
            <a:endParaRPr lang="en-US" sz="2400" dirty="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76</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10" name="TextBox 9"/>
          <p:cNvSpPr txBox="1"/>
          <p:nvPr/>
        </p:nvSpPr>
        <p:spPr>
          <a:xfrm>
            <a:off x="228600" y="6396335"/>
            <a:ext cx="69342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solidFill>
                <a:srgbClr val="C00000"/>
              </a:solidFill>
            </a:endParaRPr>
          </a:p>
        </p:txBody>
      </p:sp>
    </p:spTree>
    <p:extLst>
      <p:ext uri="{BB962C8B-B14F-4D97-AF65-F5344CB8AC3E}">
        <p14:creationId xmlns:p14="http://schemas.microsoft.com/office/powerpoint/2010/main" val="63637128"/>
      </p:ext>
    </p:extLst>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a:xfrm>
            <a:off x="323850" y="350539"/>
            <a:ext cx="8534400" cy="758825"/>
          </a:xfrm>
        </p:spPr>
        <p:txBody>
          <a:bodyPr/>
          <a:lstStyle/>
          <a:p>
            <a:pPr eaLnBrk="1" hangingPunct="1"/>
            <a:r>
              <a:rPr lang="en-US" sz="3400" b="1">
                <a:solidFill>
                  <a:srgbClr val="002060"/>
                </a:solidFill>
              </a:rPr>
              <a:t>Employee Right To </a:t>
            </a:r>
            <a:br>
              <a:rPr lang="en-US" sz="3400" b="1">
                <a:solidFill>
                  <a:srgbClr val="002060"/>
                </a:solidFill>
              </a:rPr>
            </a:br>
            <a:r>
              <a:rPr lang="en-US" sz="3400" b="1">
                <a:solidFill>
                  <a:srgbClr val="002060"/>
                </a:solidFill>
              </a:rPr>
              <a:t>Review Payroll</a:t>
            </a:r>
            <a:endParaRPr lang="en-US" sz="3400" b="1" smtClean="0">
              <a:solidFill>
                <a:srgbClr val="002060"/>
              </a:solidFill>
            </a:endParaRPr>
          </a:p>
        </p:txBody>
      </p:sp>
      <p:sp>
        <p:nvSpPr>
          <p:cNvPr id="313347" name="Content Placeholder 3"/>
          <p:cNvSpPr>
            <a:spLocks noGrp="1"/>
          </p:cNvSpPr>
          <p:nvPr>
            <p:ph sz="quarter" idx="4294967295"/>
          </p:nvPr>
        </p:nvSpPr>
        <p:spPr>
          <a:xfrm>
            <a:off x="301625" y="1676399"/>
            <a:ext cx="8504238" cy="4422775"/>
          </a:xfrm>
        </p:spPr>
        <p:txBody>
          <a:bodyPr/>
          <a:lstStyle/>
          <a:p>
            <a:pPr marL="457200" indent="-457200" eaLnBrk="1" hangingPunct="1">
              <a:spcAft>
                <a:spcPts val="600"/>
              </a:spcAft>
              <a:buClr>
                <a:srgbClr val="002060"/>
              </a:buClr>
              <a:buFont typeface="+mj-lt"/>
              <a:buAutoNum type="arabicPeriod" startAt="5"/>
            </a:pPr>
            <a:r>
              <a:rPr lang="en-US" sz="2800" smtClean="0">
                <a:solidFill>
                  <a:srgbClr val="002060"/>
                </a:solidFill>
              </a:rPr>
              <a:t>Private employers in Arizona are not required to provide employees access to personnel files.</a:t>
            </a:r>
          </a:p>
          <a:p>
            <a:pPr marL="457200" indent="-457200" eaLnBrk="1" hangingPunct="1">
              <a:spcAft>
                <a:spcPts val="600"/>
              </a:spcAft>
              <a:buClr>
                <a:srgbClr val="002060"/>
              </a:buClr>
              <a:buFont typeface="+mj-lt"/>
              <a:buAutoNum type="arabicPeriod" startAt="5"/>
            </a:pPr>
            <a:r>
              <a:rPr lang="en-US" sz="2800" smtClean="0">
                <a:solidFill>
                  <a:srgbClr val="002060"/>
                </a:solidFill>
              </a:rPr>
              <a:t>Recommend maintaining confidentiality of files but providing employees copies of performance reviews, counseling or disciplinary documents.</a:t>
            </a:r>
          </a:p>
          <a:p>
            <a:pPr marL="457200" indent="-457200" eaLnBrk="1" hangingPunct="1">
              <a:spcAft>
                <a:spcPts val="600"/>
              </a:spcAft>
              <a:buClr>
                <a:srgbClr val="002060"/>
              </a:buClr>
              <a:buFont typeface="+mj-lt"/>
              <a:buAutoNum type="arabicPeriod" startAt="5"/>
            </a:pPr>
            <a:r>
              <a:rPr lang="en-US" sz="2800" smtClean="0">
                <a:solidFill>
                  <a:srgbClr val="002060"/>
                </a:solidFill>
              </a:rPr>
              <a:t>Employer may be required to produce files to government agencies or pursuant to court processes.</a:t>
            </a:r>
            <a:endParaRPr lang="en-US" sz="2800">
              <a:solidFill>
                <a:srgbClr val="002060"/>
              </a:solidFill>
            </a:endParaRPr>
          </a:p>
          <a:p>
            <a:pPr marL="457200" indent="-457200" eaLnBrk="1" hangingPunct="1">
              <a:spcAft>
                <a:spcPts val="600"/>
              </a:spcAft>
              <a:buClr>
                <a:srgbClr val="002060"/>
              </a:buClr>
              <a:buFont typeface="+mj-lt"/>
              <a:buAutoNum type="arabicPeriod" startAt="5"/>
            </a:pPr>
            <a:endParaRPr lang="en-US" sz="240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77</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10" name="TextBox 9"/>
          <p:cNvSpPr txBox="1"/>
          <p:nvPr/>
        </p:nvSpPr>
        <p:spPr>
          <a:xfrm>
            <a:off x="228600" y="6396335"/>
            <a:ext cx="69342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solidFill>
                <a:srgbClr val="C00000"/>
              </a:solidFill>
            </a:endParaRPr>
          </a:p>
        </p:txBody>
      </p:sp>
    </p:spTree>
    <p:extLst>
      <p:ext uri="{BB962C8B-B14F-4D97-AF65-F5344CB8AC3E}">
        <p14:creationId xmlns:p14="http://schemas.microsoft.com/office/powerpoint/2010/main" val="2026288380"/>
      </p:ext>
    </p:extLst>
  </p:cSld>
  <p:clrMapOvr>
    <a:masterClrMapping/>
  </p:clrMapOvr>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a:xfrm>
            <a:off x="323850" y="350539"/>
            <a:ext cx="8534400" cy="758825"/>
          </a:xfrm>
        </p:spPr>
        <p:txBody>
          <a:bodyPr/>
          <a:lstStyle/>
          <a:p>
            <a:pPr eaLnBrk="1" hangingPunct="1"/>
            <a:r>
              <a:rPr lang="en-US" sz="3400" b="1" dirty="0">
                <a:solidFill>
                  <a:srgbClr val="002060"/>
                </a:solidFill>
              </a:rPr>
              <a:t>Employee Right </a:t>
            </a:r>
            <a:r>
              <a:rPr lang="en-US" sz="3400" b="1" dirty="0" smtClean="0">
                <a:solidFill>
                  <a:srgbClr val="002060"/>
                </a:solidFill>
              </a:rPr>
              <a:t>To Review </a:t>
            </a:r>
            <a:r>
              <a:rPr lang="en-US" sz="3400" b="1" dirty="0">
                <a:solidFill>
                  <a:srgbClr val="002060"/>
                </a:solidFill>
              </a:rPr>
              <a:t>Payroll</a:t>
            </a:r>
            <a:endParaRPr lang="en-US" sz="3400" b="1" dirty="0" smtClean="0">
              <a:solidFill>
                <a:srgbClr val="002060"/>
              </a:solidFill>
            </a:endParaRPr>
          </a:p>
        </p:txBody>
      </p:sp>
      <p:sp>
        <p:nvSpPr>
          <p:cNvPr id="313347" name="Content Placeholder 3"/>
          <p:cNvSpPr>
            <a:spLocks noGrp="1"/>
          </p:cNvSpPr>
          <p:nvPr>
            <p:ph sz="quarter" idx="4294967295"/>
          </p:nvPr>
        </p:nvSpPr>
        <p:spPr>
          <a:xfrm>
            <a:off x="301625" y="1676399"/>
            <a:ext cx="8504238" cy="4422775"/>
          </a:xfrm>
        </p:spPr>
        <p:txBody>
          <a:bodyPr/>
          <a:lstStyle/>
          <a:p>
            <a:pPr marL="514350" indent="-514350" eaLnBrk="1" hangingPunct="1">
              <a:spcAft>
                <a:spcPts val="600"/>
              </a:spcAft>
              <a:buClr>
                <a:srgbClr val="002060"/>
              </a:buClr>
              <a:buFont typeface="+mj-lt"/>
              <a:buAutoNum type="arabicPeriod" startAt="6"/>
            </a:pPr>
            <a:r>
              <a:rPr lang="en-US" sz="2400" dirty="0" smtClean="0">
                <a:solidFill>
                  <a:srgbClr val="002060"/>
                </a:solidFill>
              </a:rPr>
              <a:t>If employee requests to review payroll records, employer should pull the information out of the general records and provide employee only their own records.  </a:t>
            </a:r>
          </a:p>
          <a:p>
            <a:pPr marL="514350" indent="-514350" eaLnBrk="1" hangingPunct="1">
              <a:spcAft>
                <a:spcPts val="600"/>
              </a:spcAft>
              <a:buClr>
                <a:srgbClr val="002060"/>
              </a:buClr>
              <a:buFont typeface="+mj-lt"/>
              <a:buAutoNum type="arabicPeriod" startAt="6"/>
            </a:pPr>
            <a:r>
              <a:rPr lang="en-US" sz="2400" dirty="0" smtClean="0">
                <a:solidFill>
                  <a:srgbClr val="002060"/>
                </a:solidFill>
              </a:rPr>
              <a:t>Have company representative present during employee’s review especially if allowing employee to review original documents.</a:t>
            </a:r>
          </a:p>
          <a:p>
            <a:pPr marL="514350" indent="-514350" eaLnBrk="1" hangingPunct="1">
              <a:spcAft>
                <a:spcPts val="600"/>
              </a:spcAft>
              <a:buClr>
                <a:srgbClr val="002060"/>
              </a:buClr>
              <a:buFont typeface="+mj-lt"/>
              <a:buAutoNum type="arabicPeriod" startAt="6"/>
            </a:pPr>
            <a:r>
              <a:rPr lang="en-US" sz="2400" dirty="0" smtClean="0">
                <a:solidFill>
                  <a:srgbClr val="002060"/>
                </a:solidFill>
              </a:rPr>
              <a:t>If employee starts destroying original documents, call the police.  Resist urge to touch employee to try and get them to stop.  Considering filming until police arrive.</a:t>
            </a:r>
          </a:p>
          <a:p>
            <a:pPr marL="514350" indent="-514350" eaLnBrk="1" hangingPunct="1">
              <a:spcAft>
                <a:spcPts val="600"/>
              </a:spcAft>
              <a:buClr>
                <a:srgbClr val="002060"/>
              </a:buClr>
              <a:buFont typeface="+mj-lt"/>
              <a:buAutoNum type="arabicPeriod" startAt="6"/>
            </a:pPr>
            <a:endParaRPr lang="en-US" sz="2800" dirty="0">
              <a:solidFill>
                <a:srgbClr val="002060"/>
              </a:solidFill>
            </a:endParaRPr>
          </a:p>
          <a:p>
            <a:pPr marL="457200" indent="-457200" eaLnBrk="1" hangingPunct="1">
              <a:spcAft>
                <a:spcPts val="600"/>
              </a:spcAft>
              <a:buClr>
                <a:srgbClr val="002060"/>
              </a:buClr>
              <a:buFont typeface="+mj-lt"/>
              <a:buAutoNum type="arabicPeriod" startAt="6"/>
            </a:pPr>
            <a:endParaRPr lang="en-US" sz="2400" dirty="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78</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10" name="TextBox 9"/>
          <p:cNvSpPr txBox="1"/>
          <p:nvPr/>
        </p:nvSpPr>
        <p:spPr>
          <a:xfrm>
            <a:off x="228600" y="6396335"/>
            <a:ext cx="69342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solidFill>
                <a:srgbClr val="C00000"/>
              </a:solidFill>
            </a:endParaRPr>
          </a:p>
        </p:txBody>
      </p:sp>
    </p:spTree>
    <p:extLst>
      <p:ext uri="{BB962C8B-B14F-4D97-AF65-F5344CB8AC3E}">
        <p14:creationId xmlns:p14="http://schemas.microsoft.com/office/powerpoint/2010/main" val="1487021765"/>
      </p:ext>
    </p:extLst>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971800"/>
            <a:ext cx="7772400" cy="1362075"/>
          </a:xfrm>
        </p:spPr>
        <p:txBody>
          <a:bodyPr/>
          <a:lstStyle/>
          <a:p>
            <a:r>
              <a:rPr lang="en-US" smtClean="0">
                <a:solidFill>
                  <a:srgbClr val="002060"/>
                </a:solidFill>
              </a:rPr>
              <a:t>WAGE OR sick time CLAIMS TO THE INDUSTRIAL COMMISSION</a:t>
            </a:r>
            <a:endParaRPr lang="en-US">
              <a:solidFill>
                <a:srgbClr val="002060"/>
              </a:solidFill>
            </a:endParaRPr>
          </a:p>
        </p:txBody>
      </p:sp>
      <p:sp>
        <p:nvSpPr>
          <p:cNvPr id="3" name="Text Placeholder 2"/>
          <p:cNvSpPr>
            <a:spLocks noGrp="1"/>
          </p:cNvSpPr>
          <p:nvPr>
            <p:ph type="body" idx="1"/>
          </p:nvPr>
        </p:nvSpPr>
        <p:spPr>
          <a:xfrm>
            <a:off x="704850" y="1730471"/>
            <a:ext cx="7772400" cy="1500187"/>
          </a:xfrm>
        </p:spPr>
        <p:txBody>
          <a:bodyPr/>
          <a:lstStyle/>
          <a:p>
            <a:endParaRPr lang="en-US"/>
          </a:p>
        </p:txBody>
      </p:sp>
      <p:pic>
        <p:nvPicPr>
          <p:cNvPr id="6" name="Picture 5"/>
          <p:cNvPicPr>
            <a:picLocks noChangeAspect="1"/>
          </p:cNvPicPr>
          <p:nvPr/>
        </p:nvPicPr>
        <p:blipFill>
          <a:blip r:embed="rId3"/>
          <a:stretch>
            <a:fillRect/>
          </a:stretch>
        </p:blipFill>
        <p:spPr>
          <a:xfrm>
            <a:off x="6781800" y="6172200"/>
            <a:ext cx="2206214" cy="526372"/>
          </a:xfrm>
          <a:prstGeom prst="rect">
            <a:avLst/>
          </a:prstGeom>
        </p:spPr>
      </p:pic>
      <p:sp>
        <p:nvSpPr>
          <p:cNvPr id="7"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43B52ED-8BE3-44A6-A815-1D0644D37B0F}" type="slidenum">
              <a:rPr lang="en-US" sz="1600" smtClean="0">
                <a:solidFill>
                  <a:srgbClr val="AB2627"/>
                </a:solidFill>
              </a:rPr>
              <a:t>79</a:t>
            </a:fld>
            <a:endParaRPr lang="en-US" sz="1600">
              <a:solidFill>
                <a:srgbClr val="AB2627"/>
              </a:solidFill>
            </a:endParaRPr>
          </a:p>
        </p:txBody>
      </p:sp>
    </p:spTree>
    <p:extLst>
      <p:ext uri="{BB962C8B-B14F-4D97-AF65-F5344CB8AC3E}">
        <p14:creationId xmlns:p14="http://schemas.microsoft.com/office/powerpoint/2010/main" val="140394931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a:xfrm>
            <a:off x="275121" y="419100"/>
            <a:ext cx="8534400" cy="758825"/>
          </a:xfrm>
        </p:spPr>
        <p:txBody>
          <a:bodyPr/>
          <a:lstStyle/>
          <a:p>
            <a:pPr eaLnBrk="1" hangingPunct="1"/>
            <a:r>
              <a:rPr lang="en-US" sz="2800" b="1" dirty="0" smtClean="0">
                <a:solidFill>
                  <a:srgbClr val="002060"/>
                </a:solidFill>
              </a:rPr>
              <a:t>Fair Wages &amp; Healthy Families Act-</a:t>
            </a:r>
            <a:br>
              <a:rPr lang="en-US" sz="2800" b="1" dirty="0" smtClean="0">
                <a:solidFill>
                  <a:srgbClr val="002060"/>
                </a:solidFill>
              </a:rPr>
            </a:br>
            <a:r>
              <a:rPr lang="en-US" sz="2800" b="1" dirty="0" smtClean="0">
                <a:solidFill>
                  <a:srgbClr val="002060"/>
                </a:solidFill>
              </a:rPr>
              <a:t>Paid Sick Time</a:t>
            </a:r>
          </a:p>
        </p:txBody>
      </p:sp>
      <p:sp>
        <p:nvSpPr>
          <p:cNvPr id="313347" name="Content Placeholder 3"/>
          <p:cNvSpPr>
            <a:spLocks noGrp="1"/>
          </p:cNvSpPr>
          <p:nvPr>
            <p:ph sz="quarter" idx="4294967295"/>
          </p:nvPr>
        </p:nvSpPr>
        <p:spPr>
          <a:xfrm>
            <a:off x="275121" y="1368425"/>
            <a:ext cx="8504238" cy="4422775"/>
          </a:xfrm>
        </p:spPr>
        <p:txBody>
          <a:bodyPr/>
          <a:lstStyle/>
          <a:p>
            <a:pPr marL="457200" indent="-457200" eaLnBrk="1" hangingPunct="1">
              <a:spcAft>
                <a:spcPts val="600"/>
              </a:spcAft>
              <a:buClr>
                <a:srgbClr val="002060"/>
              </a:buClr>
              <a:buFont typeface="+mj-lt"/>
              <a:buAutoNum type="arabicPeriod"/>
            </a:pPr>
            <a:r>
              <a:rPr lang="en-US" sz="2600" dirty="0" smtClean="0">
                <a:solidFill>
                  <a:srgbClr val="002060"/>
                </a:solidFill>
              </a:rPr>
              <a:t>Effective July 1, 2017.</a:t>
            </a:r>
          </a:p>
          <a:p>
            <a:pPr marL="457200" indent="-457200" eaLnBrk="1" hangingPunct="1">
              <a:spcAft>
                <a:spcPts val="600"/>
              </a:spcAft>
              <a:buClr>
                <a:srgbClr val="002060"/>
              </a:buClr>
              <a:buFont typeface="+mj-lt"/>
              <a:buAutoNum type="arabicPeriod"/>
            </a:pPr>
            <a:r>
              <a:rPr lang="en-US" sz="2600" dirty="0">
                <a:solidFill>
                  <a:srgbClr val="002060"/>
                </a:solidFill>
              </a:rPr>
              <a:t>Posters must be </a:t>
            </a:r>
            <a:r>
              <a:rPr lang="en-US" sz="2600" dirty="0" smtClean="0">
                <a:solidFill>
                  <a:srgbClr val="002060"/>
                </a:solidFill>
              </a:rPr>
              <a:t>posted at the workplace.</a:t>
            </a:r>
          </a:p>
          <a:p>
            <a:pPr marL="457200" indent="-457200" eaLnBrk="1" hangingPunct="1">
              <a:spcAft>
                <a:spcPts val="600"/>
              </a:spcAft>
              <a:buClr>
                <a:srgbClr val="002060"/>
              </a:buClr>
              <a:buFont typeface="+mj-lt"/>
              <a:buAutoNum type="arabicPeriod"/>
            </a:pPr>
            <a:r>
              <a:rPr lang="en-US" sz="2600" dirty="0" smtClean="0">
                <a:solidFill>
                  <a:srgbClr val="002060"/>
                </a:solidFill>
              </a:rPr>
              <a:t>Industrial Commission issued proposed regulations, took public comment, and will issue Final Regulations in the Fall.</a:t>
            </a:r>
          </a:p>
          <a:p>
            <a:pPr marL="457200" indent="-457200" eaLnBrk="1" hangingPunct="1">
              <a:spcAft>
                <a:spcPts val="600"/>
              </a:spcAft>
              <a:buClr>
                <a:srgbClr val="002060"/>
              </a:buClr>
              <a:buFont typeface="+mj-lt"/>
              <a:buAutoNum type="arabicPeriod"/>
            </a:pPr>
            <a:r>
              <a:rPr lang="en-US" sz="2600" dirty="0" smtClean="0">
                <a:solidFill>
                  <a:srgbClr val="002060"/>
                </a:solidFill>
              </a:rPr>
              <a:t>Industrial Commission has released additional Frequently Asked Questions on June 30.</a:t>
            </a:r>
          </a:p>
          <a:p>
            <a:pPr marL="457200" indent="-457200" eaLnBrk="1" hangingPunct="1">
              <a:spcAft>
                <a:spcPts val="600"/>
              </a:spcAft>
              <a:buClr>
                <a:srgbClr val="002060"/>
              </a:buClr>
              <a:buFont typeface="+mj-lt"/>
              <a:buAutoNum type="arabicPeriod"/>
            </a:pPr>
            <a:r>
              <a:rPr lang="en-US" sz="2600" dirty="0" smtClean="0">
                <a:solidFill>
                  <a:srgbClr val="002060"/>
                </a:solidFill>
              </a:rPr>
              <a:t>Employers may have to tweak policies based on continually updated guidance.</a:t>
            </a:r>
          </a:p>
          <a:p>
            <a:pPr marL="731838" lvl="1" indent="-457200" eaLnBrk="1" hangingPunct="1">
              <a:spcAft>
                <a:spcPts val="600"/>
              </a:spcAft>
              <a:buClr>
                <a:srgbClr val="002060"/>
              </a:buClr>
              <a:buFont typeface="+mj-lt"/>
              <a:buAutoNum type="alphaLcPeriod"/>
            </a:pPr>
            <a:endParaRPr lang="en-US" sz="2100" dirty="0" smtClean="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8</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1" name="Title 1"/>
          <p:cNvSpPr>
            <a:spLocks noGrp="1"/>
          </p:cNvSpPr>
          <p:nvPr>
            <p:ph type="title" idx="4294967295"/>
          </p:nvPr>
        </p:nvSpPr>
        <p:spPr>
          <a:xfrm>
            <a:off x="301625" y="381000"/>
            <a:ext cx="8534400" cy="685800"/>
          </a:xfrm>
        </p:spPr>
        <p:txBody>
          <a:bodyPr/>
          <a:lstStyle/>
          <a:p>
            <a:pPr eaLnBrk="1" hangingPunct="1"/>
            <a:r>
              <a:rPr lang="en-US" sz="2800" b="1" smtClean="0">
                <a:solidFill>
                  <a:srgbClr val="002060"/>
                </a:solidFill>
              </a:rPr>
              <a:t>Wage or sick time Claim to Arizona Industrial Commission </a:t>
            </a:r>
            <a:r>
              <a:rPr lang="mr-IN" sz="2800" b="1" smtClean="0">
                <a:solidFill>
                  <a:srgbClr val="002060"/>
                </a:solidFill>
              </a:rPr>
              <a:t>–</a:t>
            </a:r>
            <a:r>
              <a:rPr lang="en-US" sz="2800" b="1" smtClean="0">
                <a:solidFill>
                  <a:srgbClr val="002060"/>
                </a:solidFill>
              </a:rPr>
              <a:t> Filing Claim</a:t>
            </a:r>
          </a:p>
        </p:txBody>
      </p:sp>
      <p:sp>
        <p:nvSpPr>
          <p:cNvPr id="4" name="Content Placeholder 3"/>
          <p:cNvSpPr>
            <a:spLocks noGrp="1"/>
          </p:cNvSpPr>
          <p:nvPr>
            <p:ph sz="quarter" idx="4294967295"/>
          </p:nvPr>
        </p:nvSpPr>
        <p:spPr>
          <a:xfrm>
            <a:off x="301625" y="1676400"/>
            <a:ext cx="8504238" cy="4648199"/>
          </a:xfrm>
        </p:spPr>
        <p:txBody>
          <a:bodyPr>
            <a:normAutofit/>
          </a:bodyPr>
          <a:lstStyle/>
          <a:p>
            <a:pPr marL="514350" indent="-514350">
              <a:spcAft>
                <a:spcPts val="600"/>
              </a:spcAft>
              <a:buClr>
                <a:srgbClr val="002060"/>
              </a:buClr>
              <a:buFont typeface="+mj-lt"/>
              <a:buAutoNum type="arabicPeriod"/>
            </a:pPr>
            <a:r>
              <a:rPr lang="en-US" sz="2800" smtClean="0">
                <a:solidFill>
                  <a:srgbClr val="002060"/>
                </a:solidFill>
              </a:rPr>
              <a:t>Arizona Industrial Commission has the authority to enforce the Arizona minimum wage law and Arizona paid sick time law.</a:t>
            </a:r>
          </a:p>
          <a:p>
            <a:pPr marL="514350" indent="-514350">
              <a:spcAft>
                <a:spcPts val="600"/>
              </a:spcAft>
              <a:buClr>
                <a:srgbClr val="002060"/>
              </a:buClr>
              <a:buFont typeface="+mj-lt"/>
              <a:buAutoNum type="arabicPeriod"/>
            </a:pPr>
            <a:r>
              <a:rPr lang="en-US" sz="2800" smtClean="0">
                <a:solidFill>
                  <a:srgbClr val="002060"/>
                </a:solidFill>
              </a:rPr>
              <a:t>Any person (not just the alleged victim) can file a claim with the ICA alleging a violation of the minimum wage or sick time law, including claims of retaliation or discrimination against employees who exercise their rights.</a:t>
            </a:r>
          </a:p>
          <a:p>
            <a:pPr marL="1063625" lvl="2" indent="-514350">
              <a:spcAft>
                <a:spcPts val="600"/>
              </a:spcAft>
              <a:buClr>
                <a:srgbClr val="002060"/>
              </a:buClr>
              <a:buSzPct val="80000"/>
              <a:buNone/>
            </a:pPr>
            <a:endParaRPr lang="en-US" sz="3000" smtClean="0">
              <a:solidFill>
                <a:srgbClr val="002060"/>
              </a:solidFill>
            </a:endParaRPr>
          </a:p>
          <a:p>
            <a:pPr>
              <a:buNone/>
            </a:pPr>
            <a:endParaRPr lang="en-US" smtClean="0">
              <a:solidFill>
                <a:srgbClr val="002060"/>
              </a:solidFill>
            </a:endParaRPr>
          </a:p>
          <a:p>
            <a:pPr>
              <a:buNone/>
            </a:pPr>
            <a:endParaRPr lang="en-US" b="1" smtClean="0">
              <a:solidFill>
                <a:srgbClr val="002060"/>
              </a:solidFill>
            </a:endParaRPr>
          </a:p>
        </p:txBody>
      </p:sp>
      <p:sp>
        <p:nvSpPr>
          <p:cNvPr id="327684"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2027590B-3455-470A-8EAD-27C638385641}" type="slidenum">
              <a:rPr lang="en-US" sz="1600">
                <a:solidFill>
                  <a:srgbClr val="AB2627"/>
                </a:solidFill>
              </a:rPr>
              <a:pPr algn="ctr"/>
              <a:t>80</a:t>
            </a:fld>
            <a:endParaRPr lang="en-US" sz="1600">
              <a:solidFill>
                <a:srgbClr val="AB2627"/>
              </a:solidFill>
            </a:endParaRPr>
          </a:p>
        </p:txBody>
      </p:sp>
      <p:sp>
        <p:nvSpPr>
          <p:cNvPr id="6" name="Footer Placeholder 2"/>
          <p:cNvSpPr txBox="1">
            <a:spLocks noGrp="1"/>
          </p:cNvSpPr>
          <p:nvPr/>
        </p:nvSpPr>
        <p:spPr bwMode="auto">
          <a:xfrm>
            <a:off x="152400" y="6410325"/>
            <a:ext cx="8839200" cy="366713"/>
          </a:xfrm>
          <a:prstGeom prst="rect">
            <a:avLst/>
          </a:prstGeom>
          <a:noFill/>
          <a:ln w="9525">
            <a:noFill/>
            <a:miter lim="800000"/>
          </a:ln>
        </p:spPr>
        <p:txBody>
          <a:bodyPr/>
          <a:lstStyle/>
          <a:p>
            <a:r>
              <a:rPr lang="fr-FR" sz="1200" smtClean="0">
                <a:solidFill>
                  <a:srgbClr val="002060"/>
                </a:solidFill>
              </a:rPr>
              <a:t>Julie A. Pace       The Cavanagh Law Firm, P.A.       602.322.4046           jpace@cavanaghlaw.com </a:t>
            </a:r>
            <a:endParaRPr lang="en-US" sz="1200">
              <a:solidFill>
                <a:srgbClr val="C00000"/>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Tree>
    <p:extLst>
      <p:ext uri="{BB962C8B-B14F-4D97-AF65-F5344CB8AC3E}">
        <p14:creationId xmlns:p14="http://schemas.microsoft.com/office/powerpoint/2010/main" val="1751865104"/>
      </p:ext>
    </p:extLst>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1" name="Title 1"/>
          <p:cNvSpPr>
            <a:spLocks noGrp="1"/>
          </p:cNvSpPr>
          <p:nvPr>
            <p:ph type="title" idx="4294967295"/>
          </p:nvPr>
        </p:nvSpPr>
        <p:spPr>
          <a:xfrm>
            <a:off x="301625" y="381000"/>
            <a:ext cx="8534400" cy="685800"/>
          </a:xfrm>
        </p:spPr>
        <p:txBody>
          <a:bodyPr/>
          <a:lstStyle/>
          <a:p>
            <a:pPr eaLnBrk="1" hangingPunct="1"/>
            <a:r>
              <a:rPr lang="en-US" sz="2800" b="1" smtClean="0">
                <a:solidFill>
                  <a:srgbClr val="002060"/>
                </a:solidFill>
              </a:rPr>
              <a:t>Wage or sick time Claim to Arizona Industrial Commission </a:t>
            </a:r>
            <a:r>
              <a:rPr lang="mr-IN" sz="2800" b="1" smtClean="0">
                <a:solidFill>
                  <a:srgbClr val="002060"/>
                </a:solidFill>
              </a:rPr>
              <a:t>–</a:t>
            </a:r>
            <a:r>
              <a:rPr lang="en-US" sz="2800" b="1" smtClean="0">
                <a:solidFill>
                  <a:srgbClr val="002060"/>
                </a:solidFill>
              </a:rPr>
              <a:t> Filing Claim</a:t>
            </a:r>
          </a:p>
        </p:txBody>
      </p:sp>
      <p:sp>
        <p:nvSpPr>
          <p:cNvPr id="4" name="Content Placeholder 3"/>
          <p:cNvSpPr>
            <a:spLocks noGrp="1"/>
          </p:cNvSpPr>
          <p:nvPr>
            <p:ph sz="quarter" idx="4294967295"/>
          </p:nvPr>
        </p:nvSpPr>
        <p:spPr>
          <a:xfrm>
            <a:off x="301625" y="1676400"/>
            <a:ext cx="8504238" cy="4648199"/>
          </a:xfrm>
        </p:spPr>
        <p:txBody>
          <a:bodyPr>
            <a:normAutofit fontScale="92500"/>
          </a:bodyPr>
          <a:lstStyle/>
          <a:p>
            <a:pPr marL="514350" indent="-514350">
              <a:spcAft>
                <a:spcPts val="600"/>
              </a:spcAft>
              <a:buClr>
                <a:srgbClr val="002060"/>
              </a:buClr>
              <a:buFont typeface="+mj-lt"/>
              <a:buAutoNum type="arabicPeriod" startAt="3"/>
            </a:pPr>
            <a:r>
              <a:rPr lang="en-US" sz="2800">
                <a:solidFill>
                  <a:srgbClr val="002060"/>
                </a:solidFill>
              </a:rPr>
              <a:t>Claims for unpaid wages (other than minimum wage) may be made with the ICA if wages accrued within past 12 months and total less than $5,000</a:t>
            </a:r>
            <a:r>
              <a:rPr lang="en-US" sz="2800" smtClean="0">
                <a:solidFill>
                  <a:srgbClr val="002060"/>
                </a:solidFill>
              </a:rPr>
              <a:t>.</a:t>
            </a:r>
          </a:p>
          <a:p>
            <a:pPr marL="514350" indent="-514350">
              <a:spcAft>
                <a:spcPts val="600"/>
              </a:spcAft>
              <a:buClr>
                <a:srgbClr val="002060"/>
              </a:buClr>
              <a:buFont typeface="+mj-lt"/>
              <a:buAutoNum type="arabicPeriod" startAt="3"/>
            </a:pPr>
            <a:r>
              <a:rPr lang="en-US" sz="2800" smtClean="0">
                <a:solidFill>
                  <a:srgbClr val="002060"/>
                </a:solidFill>
              </a:rPr>
              <a:t>Any claims for violations of sick leave can be filed with ICA.</a:t>
            </a:r>
          </a:p>
          <a:p>
            <a:pPr marL="514350" indent="-514350">
              <a:spcAft>
                <a:spcPts val="600"/>
              </a:spcAft>
              <a:buClr>
                <a:srgbClr val="002060"/>
              </a:buClr>
              <a:buFont typeface="+mj-lt"/>
              <a:buAutoNum type="arabicPeriod" startAt="3"/>
            </a:pPr>
            <a:r>
              <a:rPr lang="en-US" sz="2800" smtClean="0">
                <a:solidFill>
                  <a:srgbClr val="002060"/>
                </a:solidFill>
              </a:rPr>
              <a:t>Claims can be filed using online form at ICA Labor Department or submitted in writing.</a:t>
            </a:r>
          </a:p>
          <a:p>
            <a:pPr marL="514350" indent="-514350">
              <a:spcAft>
                <a:spcPts val="600"/>
              </a:spcAft>
              <a:buClr>
                <a:srgbClr val="002060"/>
              </a:buClr>
              <a:buFont typeface="+mj-lt"/>
              <a:buAutoNum type="arabicPeriod" startAt="3"/>
            </a:pPr>
            <a:r>
              <a:rPr lang="en-US" sz="2800" smtClean="0">
                <a:solidFill>
                  <a:srgbClr val="002060"/>
                </a:solidFill>
              </a:rPr>
              <a:t>Claims must be filed within one (1) year after the date of the alleged violation or the date that the person reasonably should have known of the violation.</a:t>
            </a:r>
          </a:p>
          <a:p>
            <a:pPr marL="514350" indent="-514350">
              <a:spcAft>
                <a:spcPts val="600"/>
              </a:spcAft>
              <a:buClr>
                <a:srgbClr val="002060"/>
              </a:buClr>
              <a:buFont typeface="+mj-lt"/>
              <a:buAutoNum type="arabicPeriod" startAt="3"/>
            </a:pPr>
            <a:endParaRPr lang="en-US" sz="2800" smtClean="0"/>
          </a:p>
          <a:p>
            <a:pPr marL="1063625" lvl="2" indent="-514350">
              <a:spcAft>
                <a:spcPts val="600"/>
              </a:spcAft>
              <a:buClr>
                <a:srgbClr val="002060"/>
              </a:buClr>
              <a:buSzPct val="80000"/>
              <a:buNone/>
            </a:pPr>
            <a:endParaRPr lang="en-US" sz="3000" smtClean="0">
              <a:solidFill>
                <a:srgbClr val="002060"/>
              </a:solidFill>
            </a:endParaRPr>
          </a:p>
          <a:p>
            <a:pPr>
              <a:buNone/>
            </a:pPr>
            <a:endParaRPr lang="en-US" smtClean="0">
              <a:solidFill>
                <a:srgbClr val="002060"/>
              </a:solidFill>
            </a:endParaRPr>
          </a:p>
          <a:p>
            <a:pPr>
              <a:buNone/>
            </a:pPr>
            <a:endParaRPr lang="en-US" b="1" smtClean="0">
              <a:solidFill>
                <a:srgbClr val="002060"/>
              </a:solidFill>
            </a:endParaRPr>
          </a:p>
        </p:txBody>
      </p:sp>
      <p:sp>
        <p:nvSpPr>
          <p:cNvPr id="327684"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2027590B-3455-470A-8EAD-27C638385641}" type="slidenum">
              <a:rPr lang="en-US" sz="1600">
                <a:solidFill>
                  <a:srgbClr val="AB2627"/>
                </a:solidFill>
              </a:rPr>
              <a:pPr algn="ctr"/>
              <a:t>81</a:t>
            </a:fld>
            <a:endParaRPr lang="en-US" sz="1600">
              <a:solidFill>
                <a:srgbClr val="AB2627"/>
              </a:solidFill>
            </a:endParaRPr>
          </a:p>
        </p:txBody>
      </p:sp>
      <p:sp>
        <p:nvSpPr>
          <p:cNvPr id="6" name="Footer Placeholder 2"/>
          <p:cNvSpPr txBox="1">
            <a:spLocks noGrp="1"/>
          </p:cNvSpPr>
          <p:nvPr/>
        </p:nvSpPr>
        <p:spPr bwMode="auto">
          <a:xfrm>
            <a:off x="152400" y="6410325"/>
            <a:ext cx="8839200" cy="366713"/>
          </a:xfrm>
          <a:prstGeom prst="rect">
            <a:avLst/>
          </a:prstGeom>
          <a:noFill/>
          <a:ln w="9525">
            <a:noFill/>
            <a:miter lim="800000"/>
          </a:ln>
        </p:spPr>
        <p:txBody>
          <a:bodyPr/>
          <a:lstStyle/>
          <a:p>
            <a:r>
              <a:rPr lang="fr-FR" sz="1200" smtClean="0">
                <a:solidFill>
                  <a:srgbClr val="002060"/>
                </a:solidFill>
              </a:rPr>
              <a:t>Julie A. Pace       The Cavanagh Law Firm, P.A.       602.322.4046           jpace@cavanaghlaw.com </a:t>
            </a:r>
            <a:endParaRPr lang="en-US" sz="1200">
              <a:solidFill>
                <a:srgbClr val="C00000"/>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Tree>
    <p:extLst>
      <p:ext uri="{BB962C8B-B14F-4D97-AF65-F5344CB8AC3E}">
        <p14:creationId xmlns:p14="http://schemas.microsoft.com/office/powerpoint/2010/main" val="1333556521"/>
      </p:ext>
    </p:extLst>
  </p:cSld>
  <p:clrMapOvr>
    <a:masterClrMapping/>
  </p:clrMapOvr>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1" name="Title 1"/>
          <p:cNvSpPr>
            <a:spLocks noGrp="1"/>
          </p:cNvSpPr>
          <p:nvPr>
            <p:ph type="title" idx="4294967295"/>
          </p:nvPr>
        </p:nvSpPr>
        <p:spPr>
          <a:xfrm>
            <a:off x="301625" y="381000"/>
            <a:ext cx="8534400" cy="685800"/>
          </a:xfrm>
        </p:spPr>
        <p:txBody>
          <a:bodyPr/>
          <a:lstStyle/>
          <a:p>
            <a:pPr eaLnBrk="1" hangingPunct="1"/>
            <a:r>
              <a:rPr lang="en-US" sz="2800" b="1" smtClean="0">
                <a:solidFill>
                  <a:srgbClr val="002060"/>
                </a:solidFill>
              </a:rPr>
              <a:t>Wage or sick time Claim to ICA</a:t>
            </a:r>
            <a:r>
              <a:rPr lang="mr-IN" sz="2800" b="1" smtClean="0">
                <a:solidFill>
                  <a:srgbClr val="002060"/>
                </a:solidFill>
              </a:rPr>
              <a:t>–</a:t>
            </a:r>
            <a:r>
              <a:rPr lang="en-US" sz="2800" b="1" smtClean="0">
                <a:solidFill>
                  <a:srgbClr val="002060"/>
                </a:solidFill>
              </a:rPr>
              <a:t> Adverse Action/Retaliation</a:t>
            </a:r>
          </a:p>
        </p:txBody>
      </p:sp>
      <p:sp>
        <p:nvSpPr>
          <p:cNvPr id="4" name="Content Placeholder 3"/>
          <p:cNvSpPr>
            <a:spLocks noGrp="1"/>
          </p:cNvSpPr>
          <p:nvPr>
            <p:ph sz="quarter" idx="4294967295"/>
          </p:nvPr>
        </p:nvSpPr>
        <p:spPr>
          <a:xfrm>
            <a:off x="301625" y="1676400"/>
            <a:ext cx="8504238" cy="4648199"/>
          </a:xfrm>
        </p:spPr>
        <p:txBody>
          <a:bodyPr>
            <a:normAutofit/>
          </a:bodyPr>
          <a:lstStyle/>
          <a:p>
            <a:pPr marL="514350" indent="-514350">
              <a:spcAft>
                <a:spcPts val="600"/>
              </a:spcAft>
              <a:buClr>
                <a:srgbClr val="002060"/>
              </a:buClr>
              <a:buFont typeface="+mj-lt"/>
              <a:buAutoNum type="arabicPeriod"/>
            </a:pPr>
            <a:r>
              <a:rPr lang="en-US" sz="2800" smtClean="0">
                <a:solidFill>
                  <a:srgbClr val="002060"/>
                </a:solidFill>
              </a:rPr>
              <a:t>Any adverse action taken against an employee within 90 days after they have engaged in protected activities is presumed to be retaliation.  Protected activities include:</a:t>
            </a:r>
          </a:p>
          <a:p>
            <a:pPr marL="788988" lvl="1" indent="-514350">
              <a:spcAft>
                <a:spcPts val="600"/>
              </a:spcAft>
              <a:buClr>
                <a:srgbClr val="002060"/>
              </a:buClr>
              <a:buFont typeface="+mj-lt"/>
              <a:buAutoNum type="alphaLcPeriod"/>
            </a:pPr>
            <a:r>
              <a:rPr lang="en-US" sz="2300" smtClean="0">
                <a:solidFill>
                  <a:srgbClr val="002060"/>
                </a:solidFill>
              </a:rPr>
              <a:t>Asserting a claim or right under the minimum wage or sick time law;</a:t>
            </a:r>
          </a:p>
          <a:p>
            <a:pPr marL="788988" lvl="1" indent="-514350">
              <a:spcAft>
                <a:spcPts val="600"/>
              </a:spcAft>
              <a:buClr>
                <a:srgbClr val="002060"/>
              </a:buClr>
              <a:buFont typeface="+mj-lt"/>
              <a:buAutoNum type="alphaLcPeriod"/>
            </a:pPr>
            <a:r>
              <a:rPr lang="en-US" sz="2300" smtClean="0">
                <a:solidFill>
                  <a:srgbClr val="002060"/>
                </a:solidFill>
              </a:rPr>
              <a:t>Assisting another person to assert a claim; </a:t>
            </a:r>
          </a:p>
          <a:p>
            <a:pPr marL="788988" lvl="1" indent="-514350">
              <a:spcAft>
                <a:spcPts val="600"/>
              </a:spcAft>
              <a:buClr>
                <a:srgbClr val="002060"/>
              </a:buClr>
              <a:buFont typeface="+mj-lt"/>
              <a:buAutoNum type="alphaLcPeriod"/>
            </a:pPr>
            <a:r>
              <a:rPr lang="en-US" sz="2300" smtClean="0">
                <a:solidFill>
                  <a:srgbClr val="002060"/>
                </a:solidFill>
              </a:rPr>
              <a:t>Informing other about their rights under the law.</a:t>
            </a:r>
            <a:endParaRPr lang="en-US" sz="2300" smtClean="0"/>
          </a:p>
          <a:p>
            <a:pPr marL="1063625" lvl="2" indent="-514350">
              <a:spcAft>
                <a:spcPts val="600"/>
              </a:spcAft>
              <a:buClr>
                <a:srgbClr val="002060"/>
              </a:buClr>
              <a:buSzPct val="80000"/>
              <a:buNone/>
            </a:pPr>
            <a:endParaRPr lang="en-US" sz="3000" smtClean="0">
              <a:solidFill>
                <a:srgbClr val="002060"/>
              </a:solidFill>
            </a:endParaRPr>
          </a:p>
          <a:p>
            <a:pPr>
              <a:buNone/>
            </a:pPr>
            <a:endParaRPr lang="en-US" smtClean="0">
              <a:solidFill>
                <a:srgbClr val="002060"/>
              </a:solidFill>
            </a:endParaRPr>
          </a:p>
          <a:p>
            <a:pPr>
              <a:buNone/>
            </a:pPr>
            <a:endParaRPr lang="en-US" b="1" smtClean="0">
              <a:solidFill>
                <a:srgbClr val="002060"/>
              </a:solidFill>
            </a:endParaRPr>
          </a:p>
        </p:txBody>
      </p:sp>
      <p:sp>
        <p:nvSpPr>
          <p:cNvPr id="327684"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2027590B-3455-470A-8EAD-27C638385641}" type="slidenum">
              <a:rPr lang="en-US" sz="1600">
                <a:solidFill>
                  <a:srgbClr val="AB2627"/>
                </a:solidFill>
              </a:rPr>
              <a:pPr algn="ctr"/>
              <a:t>82</a:t>
            </a:fld>
            <a:endParaRPr lang="en-US" sz="1600">
              <a:solidFill>
                <a:srgbClr val="AB2627"/>
              </a:solidFill>
            </a:endParaRPr>
          </a:p>
        </p:txBody>
      </p:sp>
      <p:sp>
        <p:nvSpPr>
          <p:cNvPr id="6" name="Footer Placeholder 2"/>
          <p:cNvSpPr txBox="1">
            <a:spLocks noGrp="1"/>
          </p:cNvSpPr>
          <p:nvPr/>
        </p:nvSpPr>
        <p:spPr bwMode="auto">
          <a:xfrm>
            <a:off x="152400" y="6410325"/>
            <a:ext cx="8839200" cy="366713"/>
          </a:xfrm>
          <a:prstGeom prst="rect">
            <a:avLst/>
          </a:prstGeom>
          <a:noFill/>
          <a:ln w="9525">
            <a:noFill/>
            <a:miter lim="800000"/>
          </a:ln>
        </p:spPr>
        <p:txBody>
          <a:bodyPr/>
          <a:lstStyle/>
          <a:p>
            <a:r>
              <a:rPr lang="fr-FR" sz="1200" smtClean="0">
                <a:solidFill>
                  <a:srgbClr val="002060"/>
                </a:solidFill>
              </a:rPr>
              <a:t>Julie A. Pace       The Cavanagh Law Firm, P.A.       602.322.4046           jpace@cavanaghlaw.com </a:t>
            </a:r>
            <a:endParaRPr lang="en-US" sz="1200">
              <a:solidFill>
                <a:srgbClr val="C00000"/>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Tree>
    <p:extLst>
      <p:ext uri="{BB962C8B-B14F-4D97-AF65-F5344CB8AC3E}">
        <p14:creationId xmlns:p14="http://schemas.microsoft.com/office/powerpoint/2010/main" val="3380507731"/>
      </p:ext>
    </p:extLst>
  </p:cSld>
  <p:clrMapOvr>
    <a:masterClrMapping/>
  </p:clrMapOvr>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1" name="Title 1"/>
          <p:cNvSpPr>
            <a:spLocks noGrp="1"/>
          </p:cNvSpPr>
          <p:nvPr>
            <p:ph type="title" idx="4294967295"/>
          </p:nvPr>
        </p:nvSpPr>
        <p:spPr>
          <a:xfrm>
            <a:off x="301625" y="381000"/>
            <a:ext cx="8534400" cy="685800"/>
          </a:xfrm>
        </p:spPr>
        <p:txBody>
          <a:bodyPr/>
          <a:lstStyle/>
          <a:p>
            <a:pPr eaLnBrk="1" hangingPunct="1"/>
            <a:r>
              <a:rPr lang="en-US" sz="2800" b="1" smtClean="0">
                <a:solidFill>
                  <a:srgbClr val="002060"/>
                </a:solidFill>
              </a:rPr>
              <a:t>Powers of the Industrial Commission</a:t>
            </a:r>
          </a:p>
        </p:txBody>
      </p:sp>
      <p:sp>
        <p:nvSpPr>
          <p:cNvPr id="4" name="Content Placeholder 3"/>
          <p:cNvSpPr>
            <a:spLocks noGrp="1"/>
          </p:cNvSpPr>
          <p:nvPr>
            <p:ph sz="quarter" idx="4294967295"/>
          </p:nvPr>
        </p:nvSpPr>
        <p:spPr>
          <a:xfrm>
            <a:off x="301625" y="1676400"/>
            <a:ext cx="8504238" cy="4648199"/>
          </a:xfrm>
        </p:spPr>
        <p:txBody>
          <a:bodyPr>
            <a:normAutofit/>
          </a:bodyPr>
          <a:lstStyle/>
          <a:p>
            <a:pPr marL="514350" indent="-514350">
              <a:spcAft>
                <a:spcPts val="600"/>
              </a:spcAft>
              <a:buClr>
                <a:srgbClr val="002060"/>
              </a:buClr>
              <a:buFont typeface="+mj-lt"/>
              <a:buAutoNum type="arabicPeriod"/>
            </a:pPr>
            <a:r>
              <a:rPr lang="en-US" sz="2800" dirty="0" smtClean="0">
                <a:solidFill>
                  <a:srgbClr val="002060"/>
                </a:solidFill>
              </a:rPr>
              <a:t>Industrial Commission has authority to review records of the employee making the complaint and all other employees at the worksite.</a:t>
            </a:r>
          </a:p>
          <a:p>
            <a:pPr marL="514350" indent="-514350">
              <a:spcAft>
                <a:spcPts val="600"/>
              </a:spcAft>
              <a:buClr>
                <a:srgbClr val="002060"/>
              </a:buClr>
              <a:buFont typeface="+mj-lt"/>
              <a:buAutoNum type="arabicPeriod"/>
            </a:pPr>
            <a:r>
              <a:rPr lang="en-US" sz="2800" dirty="0" smtClean="0">
                <a:solidFill>
                  <a:srgbClr val="002060"/>
                </a:solidFill>
              </a:rPr>
              <a:t>Records must be provided within 72 hours of the request.  Seek counsel and prepare property, as this is the first level of discovery in a case.</a:t>
            </a:r>
          </a:p>
          <a:p>
            <a:pPr marL="514350" indent="-514350">
              <a:spcAft>
                <a:spcPts val="600"/>
              </a:spcAft>
              <a:buClr>
                <a:srgbClr val="002060"/>
              </a:buClr>
              <a:buFont typeface="+mj-lt"/>
              <a:buAutoNum type="arabicPeriod"/>
            </a:pPr>
            <a:r>
              <a:rPr lang="en-US" sz="2800" dirty="0" smtClean="0">
                <a:solidFill>
                  <a:srgbClr val="002060"/>
                </a:solidFill>
              </a:rPr>
              <a:t>Generally request comes in writing and provides 10 days for a response.</a:t>
            </a:r>
          </a:p>
          <a:p>
            <a:pPr marL="1063625" lvl="2" indent="-514350">
              <a:spcAft>
                <a:spcPts val="600"/>
              </a:spcAft>
              <a:buClr>
                <a:srgbClr val="002060"/>
              </a:buClr>
              <a:buSzPct val="80000"/>
              <a:buNone/>
            </a:pPr>
            <a:endParaRPr lang="en-US" sz="3000" dirty="0" smtClean="0">
              <a:solidFill>
                <a:srgbClr val="002060"/>
              </a:solidFill>
            </a:endParaRPr>
          </a:p>
          <a:p>
            <a:pPr>
              <a:buNone/>
            </a:pPr>
            <a:endParaRPr lang="en-US" dirty="0" smtClean="0">
              <a:solidFill>
                <a:srgbClr val="002060"/>
              </a:solidFill>
            </a:endParaRPr>
          </a:p>
          <a:p>
            <a:pPr>
              <a:buNone/>
            </a:pPr>
            <a:endParaRPr lang="en-US" b="1" dirty="0" smtClean="0">
              <a:solidFill>
                <a:srgbClr val="002060"/>
              </a:solidFill>
            </a:endParaRPr>
          </a:p>
        </p:txBody>
      </p:sp>
      <p:sp>
        <p:nvSpPr>
          <p:cNvPr id="327684"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2027590B-3455-470A-8EAD-27C638385641}" type="slidenum">
              <a:rPr lang="en-US" sz="1600">
                <a:solidFill>
                  <a:srgbClr val="AB2627"/>
                </a:solidFill>
              </a:rPr>
              <a:pPr algn="ctr"/>
              <a:t>83</a:t>
            </a:fld>
            <a:endParaRPr lang="en-US" sz="1600">
              <a:solidFill>
                <a:srgbClr val="AB2627"/>
              </a:solidFill>
            </a:endParaRPr>
          </a:p>
        </p:txBody>
      </p:sp>
      <p:sp>
        <p:nvSpPr>
          <p:cNvPr id="6" name="Footer Placeholder 2"/>
          <p:cNvSpPr txBox="1">
            <a:spLocks noGrp="1"/>
          </p:cNvSpPr>
          <p:nvPr/>
        </p:nvSpPr>
        <p:spPr bwMode="auto">
          <a:xfrm>
            <a:off x="152400" y="6410325"/>
            <a:ext cx="8839200" cy="366713"/>
          </a:xfrm>
          <a:prstGeom prst="rect">
            <a:avLst/>
          </a:prstGeom>
          <a:noFill/>
          <a:ln w="9525">
            <a:noFill/>
            <a:miter lim="800000"/>
          </a:ln>
        </p:spPr>
        <p:txBody>
          <a:bodyPr/>
          <a:lstStyle/>
          <a:p>
            <a:r>
              <a:rPr lang="fr-FR" sz="1200" smtClean="0">
                <a:solidFill>
                  <a:srgbClr val="002060"/>
                </a:solidFill>
              </a:rPr>
              <a:t>Julie A. Pace       The Cavanagh Law Firm, P.A.       602.322.4046           jpace@cavanaghlaw.com </a:t>
            </a:r>
            <a:endParaRPr lang="en-US" sz="1200">
              <a:solidFill>
                <a:srgbClr val="C00000"/>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Tree>
    <p:extLst>
      <p:ext uri="{BB962C8B-B14F-4D97-AF65-F5344CB8AC3E}">
        <p14:creationId xmlns:p14="http://schemas.microsoft.com/office/powerpoint/2010/main" val="353234609"/>
      </p:ext>
    </p:extLst>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1" name="Title 1"/>
          <p:cNvSpPr>
            <a:spLocks noGrp="1"/>
          </p:cNvSpPr>
          <p:nvPr>
            <p:ph type="title" idx="4294967295"/>
          </p:nvPr>
        </p:nvSpPr>
        <p:spPr>
          <a:xfrm>
            <a:off x="301625" y="381000"/>
            <a:ext cx="8534400" cy="685800"/>
          </a:xfrm>
        </p:spPr>
        <p:txBody>
          <a:bodyPr/>
          <a:lstStyle/>
          <a:p>
            <a:pPr eaLnBrk="1" hangingPunct="1"/>
            <a:r>
              <a:rPr lang="en-US" sz="2800" b="1" smtClean="0">
                <a:solidFill>
                  <a:srgbClr val="002060"/>
                </a:solidFill>
              </a:rPr>
              <a:t>Resolution or Appeal</a:t>
            </a:r>
          </a:p>
        </p:txBody>
      </p:sp>
      <p:sp>
        <p:nvSpPr>
          <p:cNvPr id="4" name="Content Placeholder 3"/>
          <p:cNvSpPr>
            <a:spLocks noGrp="1"/>
          </p:cNvSpPr>
          <p:nvPr>
            <p:ph sz="quarter" idx="4294967295"/>
          </p:nvPr>
        </p:nvSpPr>
        <p:spPr>
          <a:xfrm>
            <a:off x="301625" y="1676400"/>
            <a:ext cx="8504238" cy="4648199"/>
          </a:xfrm>
        </p:spPr>
        <p:txBody>
          <a:bodyPr>
            <a:normAutofit fontScale="92500"/>
          </a:bodyPr>
          <a:lstStyle/>
          <a:p>
            <a:pPr marL="514350" indent="-514350">
              <a:spcAft>
                <a:spcPts val="600"/>
              </a:spcAft>
              <a:buClr>
                <a:srgbClr val="002060"/>
              </a:buClr>
              <a:buFont typeface="+mj-lt"/>
              <a:buAutoNum type="arabicPeriod"/>
            </a:pPr>
            <a:r>
              <a:rPr lang="en-US" sz="2800" smtClean="0">
                <a:solidFill>
                  <a:srgbClr val="002060"/>
                </a:solidFill>
              </a:rPr>
              <a:t>ICA is required to keep confidential as long as possible the name of a person making a complaint.</a:t>
            </a:r>
          </a:p>
          <a:p>
            <a:pPr marL="514350" indent="-514350">
              <a:spcAft>
                <a:spcPts val="600"/>
              </a:spcAft>
              <a:buClr>
                <a:srgbClr val="002060"/>
              </a:buClr>
              <a:buFont typeface="+mj-lt"/>
              <a:buAutoNum type="arabicPeriod"/>
            </a:pPr>
            <a:r>
              <a:rPr lang="en-US" sz="2800" smtClean="0">
                <a:solidFill>
                  <a:srgbClr val="002060"/>
                </a:solidFill>
              </a:rPr>
              <a:t>Employer should ensure that there is no retaliation or adverse action against person making complaint.</a:t>
            </a:r>
          </a:p>
          <a:p>
            <a:pPr marL="514350" indent="-514350">
              <a:spcAft>
                <a:spcPts val="600"/>
              </a:spcAft>
              <a:buClr>
                <a:srgbClr val="002060"/>
              </a:buClr>
              <a:buFont typeface="+mj-lt"/>
              <a:buAutoNum type="arabicPeriod"/>
            </a:pPr>
            <a:r>
              <a:rPr lang="en-US" sz="2800" smtClean="0">
                <a:solidFill>
                  <a:srgbClr val="002060"/>
                </a:solidFill>
              </a:rPr>
              <a:t>Adverse determination by the ICA can be appealed to the Superior Court.</a:t>
            </a:r>
          </a:p>
          <a:p>
            <a:pPr marL="514350" indent="-514350">
              <a:spcAft>
                <a:spcPts val="600"/>
              </a:spcAft>
              <a:buClr>
                <a:srgbClr val="002060"/>
              </a:buClr>
              <a:buFont typeface="+mj-lt"/>
              <a:buAutoNum type="arabicPeriod"/>
            </a:pPr>
            <a:r>
              <a:rPr lang="en-US" sz="2800" smtClean="0">
                <a:solidFill>
                  <a:srgbClr val="002060"/>
                </a:solidFill>
              </a:rPr>
              <a:t>If ICA determines matter cannot be resolved though ICA determination, complainant can file private lawsuit.</a:t>
            </a:r>
            <a:endParaRPr lang="en-US" sz="2300" smtClean="0"/>
          </a:p>
          <a:p>
            <a:pPr marL="1063625" lvl="2" indent="-514350">
              <a:spcAft>
                <a:spcPts val="600"/>
              </a:spcAft>
              <a:buClr>
                <a:srgbClr val="002060"/>
              </a:buClr>
              <a:buSzPct val="80000"/>
              <a:buNone/>
            </a:pPr>
            <a:endParaRPr lang="en-US" sz="3000" smtClean="0">
              <a:solidFill>
                <a:srgbClr val="002060"/>
              </a:solidFill>
            </a:endParaRPr>
          </a:p>
          <a:p>
            <a:pPr>
              <a:buNone/>
            </a:pPr>
            <a:endParaRPr lang="en-US" smtClean="0">
              <a:solidFill>
                <a:srgbClr val="002060"/>
              </a:solidFill>
            </a:endParaRPr>
          </a:p>
          <a:p>
            <a:pPr>
              <a:buNone/>
            </a:pPr>
            <a:endParaRPr lang="en-US" b="1" smtClean="0">
              <a:solidFill>
                <a:srgbClr val="002060"/>
              </a:solidFill>
            </a:endParaRPr>
          </a:p>
        </p:txBody>
      </p:sp>
      <p:sp>
        <p:nvSpPr>
          <p:cNvPr id="327684"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2027590B-3455-470A-8EAD-27C638385641}" type="slidenum">
              <a:rPr lang="en-US" sz="1600">
                <a:solidFill>
                  <a:srgbClr val="AB2627"/>
                </a:solidFill>
              </a:rPr>
              <a:pPr algn="ctr"/>
              <a:t>84</a:t>
            </a:fld>
            <a:endParaRPr lang="en-US" sz="1600">
              <a:solidFill>
                <a:srgbClr val="AB2627"/>
              </a:solidFill>
            </a:endParaRPr>
          </a:p>
        </p:txBody>
      </p:sp>
      <p:sp>
        <p:nvSpPr>
          <p:cNvPr id="6" name="Footer Placeholder 2"/>
          <p:cNvSpPr txBox="1">
            <a:spLocks noGrp="1"/>
          </p:cNvSpPr>
          <p:nvPr/>
        </p:nvSpPr>
        <p:spPr bwMode="auto">
          <a:xfrm>
            <a:off x="152400" y="6410325"/>
            <a:ext cx="8839200" cy="366713"/>
          </a:xfrm>
          <a:prstGeom prst="rect">
            <a:avLst/>
          </a:prstGeom>
          <a:noFill/>
          <a:ln w="9525">
            <a:noFill/>
            <a:miter lim="800000"/>
          </a:ln>
        </p:spPr>
        <p:txBody>
          <a:bodyPr/>
          <a:lstStyle/>
          <a:p>
            <a:r>
              <a:rPr lang="fr-FR" sz="1200" smtClean="0">
                <a:solidFill>
                  <a:srgbClr val="002060"/>
                </a:solidFill>
              </a:rPr>
              <a:t>Julie A. Pace       The Cavanagh Law Firm, P.A.       602.322.4046           jpace@cavanaghlaw.com </a:t>
            </a:r>
            <a:endParaRPr lang="en-US" sz="1200">
              <a:solidFill>
                <a:srgbClr val="C00000"/>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Tree>
    <p:extLst>
      <p:ext uri="{BB962C8B-B14F-4D97-AF65-F5344CB8AC3E}">
        <p14:creationId xmlns:p14="http://schemas.microsoft.com/office/powerpoint/2010/main" val="2040540039"/>
      </p:ext>
    </p:extLst>
  </p:cSld>
  <p:clrMapOvr>
    <a:masterClrMapping/>
  </p:clrMapOvr>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1" name="Title 1"/>
          <p:cNvSpPr>
            <a:spLocks noGrp="1"/>
          </p:cNvSpPr>
          <p:nvPr>
            <p:ph type="title" idx="4294967295"/>
          </p:nvPr>
        </p:nvSpPr>
        <p:spPr>
          <a:xfrm>
            <a:off x="301625" y="381000"/>
            <a:ext cx="8534400" cy="685800"/>
          </a:xfrm>
        </p:spPr>
        <p:txBody>
          <a:bodyPr/>
          <a:lstStyle/>
          <a:p>
            <a:pPr eaLnBrk="1" hangingPunct="1"/>
            <a:r>
              <a:rPr lang="en-US" sz="2800" b="1" smtClean="0">
                <a:solidFill>
                  <a:srgbClr val="002060"/>
                </a:solidFill>
              </a:rPr>
              <a:t>Penalties for Violation of MW or PST</a:t>
            </a:r>
          </a:p>
        </p:txBody>
      </p:sp>
      <p:sp>
        <p:nvSpPr>
          <p:cNvPr id="4" name="Content Placeholder 3"/>
          <p:cNvSpPr>
            <a:spLocks noGrp="1"/>
          </p:cNvSpPr>
          <p:nvPr>
            <p:ph sz="quarter" idx="4294967295"/>
          </p:nvPr>
        </p:nvSpPr>
        <p:spPr>
          <a:xfrm>
            <a:off x="301625" y="1676400"/>
            <a:ext cx="8504238" cy="4648199"/>
          </a:xfrm>
        </p:spPr>
        <p:txBody>
          <a:bodyPr>
            <a:normAutofit lnSpcReduction="10000"/>
          </a:bodyPr>
          <a:lstStyle/>
          <a:p>
            <a:pPr marL="514350" indent="-514350">
              <a:spcAft>
                <a:spcPts val="600"/>
              </a:spcAft>
              <a:buClr>
                <a:srgbClr val="002060"/>
              </a:buClr>
              <a:buFont typeface="+mj-lt"/>
              <a:buAutoNum type="arabicPeriod"/>
            </a:pPr>
            <a:r>
              <a:rPr lang="en-US" sz="2800" smtClean="0">
                <a:solidFill>
                  <a:srgbClr val="002060"/>
                </a:solidFill>
              </a:rPr>
              <a:t>Penalties for failing to pay minimum wage or sick time include treble the wages actually due (the wages and double the wages as penalty).</a:t>
            </a:r>
            <a:endParaRPr lang="en-US" sz="2800">
              <a:solidFill>
                <a:srgbClr val="002060"/>
              </a:solidFill>
            </a:endParaRPr>
          </a:p>
          <a:p>
            <a:pPr marL="514350" indent="-514350">
              <a:spcAft>
                <a:spcPts val="600"/>
              </a:spcAft>
              <a:buClr>
                <a:srgbClr val="002060"/>
              </a:buClr>
              <a:buFont typeface="+mj-lt"/>
              <a:buAutoNum type="arabicPeriod"/>
            </a:pPr>
            <a:r>
              <a:rPr lang="en-US" sz="2800">
                <a:solidFill>
                  <a:srgbClr val="002060"/>
                </a:solidFill>
              </a:rPr>
              <a:t>T</a:t>
            </a:r>
            <a:r>
              <a:rPr lang="en-US" sz="2800" smtClean="0">
                <a:solidFill>
                  <a:srgbClr val="002060"/>
                </a:solidFill>
              </a:rPr>
              <a:t>rebling is mandatory even if failure to pay minimum wage was inadvertent. </a:t>
            </a:r>
          </a:p>
          <a:p>
            <a:pPr marL="514350" indent="-514350">
              <a:spcAft>
                <a:spcPts val="600"/>
              </a:spcAft>
              <a:buClr>
                <a:srgbClr val="002060"/>
              </a:buClr>
              <a:buFont typeface="+mj-lt"/>
              <a:buAutoNum type="arabicPeriod"/>
            </a:pPr>
            <a:r>
              <a:rPr lang="en-US" sz="2800" smtClean="0">
                <a:solidFill>
                  <a:srgbClr val="002060"/>
                </a:solidFill>
              </a:rPr>
              <a:t>Penalties also include interest on unpaid wages or sick time.</a:t>
            </a:r>
          </a:p>
          <a:p>
            <a:pPr marL="514350" indent="-514350">
              <a:spcAft>
                <a:spcPts val="600"/>
              </a:spcAft>
              <a:buClr>
                <a:srgbClr val="002060"/>
              </a:buClr>
              <a:buFont typeface="+mj-lt"/>
              <a:buAutoNum type="arabicPeriod"/>
            </a:pPr>
            <a:r>
              <a:rPr lang="en-US" sz="2800" smtClean="0">
                <a:solidFill>
                  <a:srgbClr val="002060"/>
                </a:solidFill>
              </a:rPr>
              <a:t>Penalties for retaliation are up to $150 per day to employee for each day the violation continued or until the judgment is final.</a:t>
            </a:r>
          </a:p>
          <a:p>
            <a:pPr marL="0" indent="0">
              <a:spcAft>
                <a:spcPts val="600"/>
              </a:spcAft>
              <a:buClr>
                <a:srgbClr val="002060"/>
              </a:buClr>
              <a:buNone/>
            </a:pPr>
            <a:endParaRPr lang="en-US" sz="2300" smtClean="0"/>
          </a:p>
          <a:p>
            <a:pPr marL="1063625" lvl="2" indent="-514350">
              <a:spcAft>
                <a:spcPts val="600"/>
              </a:spcAft>
              <a:buClr>
                <a:srgbClr val="002060"/>
              </a:buClr>
              <a:buSzPct val="80000"/>
              <a:buNone/>
            </a:pPr>
            <a:endParaRPr lang="en-US" sz="3000" smtClean="0">
              <a:solidFill>
                <a:srgbClr val="002060"/>
              </a:solidFill>
            </a:endParaRPr>
          </a:p>
          <a:p>
            <a:pPr>
              <a:buNone/>
            </a:pPr>
            <a:endParaRPr lang="en-US" smtClean="0">
              <a:solidFill>
                <a:srgbClr val="002060"/>
              </a:solidFill>
            </a:endParaRPr>
          </a:p>
          <a:p>
            <a:pPr>
              <a:buNone/>
            </a:pPr>
            <a:endParaRPr lang="en-US" b="1" smtClean="0">
              <a:solidFill>
                <a:srgbClr val="002060"/>
              </a:solidFill>
            </a:endParaRPr>
          </a:p>
        </p:txBody>
      </p:sp>
      <p:sp>
        <p:nvSpPr>
          <p:cNvPr id="327684"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2027590B-3455-470A-8EAD-27C638385641}" type="slidenum">
              <a:rPr lang="en-US" sz="1600">
                <a:solidFill>
                  <a:srgbClr val="AB2627"/>
                </a:solidFill>
              </a:rPr>
              <a:pPr algn="ctr"/>
              <a:t>85</a:t>
            </a:fld>
            <a:endParaRPr lang="en-US" sz="1600">
              <a:solidFill>
                <a:srgbClr val="AB2627"/>
              </a:solidFill>
            </a:endParaRPr>
          </a:p>
        </p:txBody>
      </p:sp>
      <p:sp>
        <p:nvSpPr>
          <p:cNvPr id="6" name="Footer Placeholder 2"/>
          <p:cNvSpPr txBox="1">
            <a:spLocks noGrp="1"/>
          </p:cNvSpPr>
          <p:nvPr/>
        </p:nvSpPr>
        <p:spPr bwMode="auto">
          <a:xfrm>
            <a:off x="152400" y="6410325"/>
            <a:ext cx="8839200" cy="366713"/>
          </a:xfrm>
          <a:prstGeom prst="rect">
            <a:avLst/>
          </a:prstGeom>
          <a:noFill/>
          <a:ln w="9525">
            <a:noFill/>
            <a:miter lim="800000"/>
          </a:ln>
        </p:spPr>
        <p:txBody>
          <a:bodyPr/>
          <a:lstStyle/>
          <a:p>
            <a:r>
              <a:rPr lang="fr-FR" sz="1200" smtClean="0">
                <a:solidFill>
                  <a:srgbClr val="002060"/>
                </a:solidFill>
              </a:rPr>
              <a:t>Julie A. Pace       The Cavanagh Law Firm, P.A.       602.322.4046           jpace@cavanaghlaw.com </a:t>
            </a:r>
            <a:endParaRPr lang="en-US" sz="1200">
              <a:solidFill>
                <a:srgbClr val="C00000"/>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Tree>
    <p:extLst>
      <p:ext uri="{BB962C8B-B14F-4D97-AF65-F5344CB8AC3E}">
        <p14:creationId xmlns:p14="http://schemas.microsoft.com/office/powerpoint/2010/main" val="4035570621"/>
      </p:ext>
    </p:extLst>
  </p:cSld>
  <p:clrMapOvr>
    <a:masterClrMapping/>
  </p:clrMapOv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1" name="Title 1"/>
          <p:cNvSpPr>
            <a:spLocks noGrp="1"/>
          </p:cNvSpPr>
          <p:nvPr>
            <p:ph type="title" idx="4294967295"/>
          </p:nvPr>
        </p:nvSpPr>
        <p:spPr>
          <a:xfrm>
            <a:off x="301625" y="381000"/>
            <a:ext cx="8534400" cy="685800"/>
          </a:xfrm>
        </p:spPr>
        <p:txBody>
          <a:bodyPr/>
          <a:lstStyle/>
          <a:p>
            <a:pPr eaLnBrk="1" hangingPunct="1"/>
            <a:r>
              <a:rPr lang="en-US" sz="2800" b="1" smtClean="0">
                <a:solidFill>
                  <a:srgbClr val="002060"/>
                </a:solidFill>
              </a:rPr>
              <a:t>Penalties for Recordkeeping Violations</a:t>
            </a:r>
          </a:p>
        </p:txBody>
      </p:sp>
      <p:sp>
        <p:nvSpPr>
          <p:cNvPr id="4" name="Content Placeholder 3"/>
          <p:cNvSpPr>
            <a:spLocks noGrp="1"/>
          </p:cNvSpPr>
          <p:nvPr>
            <p:ph sz="quarter" idx="4294967295"/>
          </p:nvPr>
        </p:nvSpPr>
        <p:spPr>
          <a:xfrm>
            <a:off x="301625" y="1676400"/>
            <a:ext cx="8504238" cy="4648199"/>
          </a:xfrm>
        </p:spPr>
        <p:txBody>
          <a:bodyPr>
            <a:normAutofit/>
          </a:bodyPr>
          <a:lstStyle/>
          <a:p>
            <a:pPr marL="514350" indent="-514350">
              <a:spcAft>
                <a:spcPts val="600"/>
              </a:spcAft>
              <a:buClr>
                <a:srgbClr val="002060"/>
              </a:buClr>
              <a:buFont typeface="+mj-lt"/>
              <a:buAutoNum type="arabicPeriod"/>
            </a:pPr>
            <a:r>
              <a:rPr lang="en-US" sz="2800" smtClean="0">
                <a:solidFill>
                  <a:srgbClr val="002060"/>
                </a:solidFill>
              </a:rPr>
              <a:t>Penalties for record-keeping violations include a civil penalty of at least $250 for the first violation and up to $1,000 for each subsequent violation.</a:t>
            </a:r>
          </a:p>
          <a:p>
            <a:pPr marL="514350" indent="-514350">
              <a:spcAft>
                <a:spcPts val="600"/>
              </a:spcAft>
              <a:buClr>
                <a:srgbClr val="002060"/>
              </a:buClr>
              <a:buFont typeface="+mj-lt"/>
              <a:buAutoNum type="arabicPeriod"/>
            </a:pPr>
            <a:r>
              <a:rPr lang="en-US" sz="2800" smtClean="0">
                <a:solidFill>
                  <a:srgbClr val="002060"/>
                </a:solidFill>
              </a:rPr>
              <a:t>Penalties are paid to the Industrial Commission.</a:t>
            </a:r>
          </a:p>
          <a:p>
            <a:pPr marL="514350" indent="-514350">
              <a:spcAft>
                <a:spcPts val="600"/>
              </a:spcAft>
              <a:buClr>
                <a:srgbClr val="002060"/>
              </a:buClr>
              <a:buFont typeface="+mj-lt"/>
              <a:buAutoNum type="arabicPeriod"/>
            </a:pPr>
            <a:r>
              <a:rPr lang="en-US" sz="2800" smtClean="0">
                <a:solidFill>
                  <a:srgbClr val="002060"/>
                </a:solidFill>
              </a:rPr>
              <a:t>Attorneys’ fees generally not awarded to complaining party if complaint is before Industrial Commission.</a:t>
            </a:r>
          </a:p>
          <a:p>
            <a:pPr marL="0" indent="0">
              <a:spcAft>
                <a:spcPts val="600"/>
              </a:spcAft>
              <a:buClr>
                <a:srgbClr val="002060"/>
              </a:buClr>
              <a:buNone/>
            </a:pPr>
            <a:endParaRPr lang="en-US" sz="2300" smtClean="0"/>
          </a:p>
          <a:p>
            <a:pPr marL="1063625" lvl="2" indent="-514350">
              <a:spcAft>
                <a:spcPts val="600"/>
              </a:spcAft>
              <a:buClr>
                <a:srgbClr val="002060"/>
              </a:buClr>
              <a:buSzPct val="80000"/>
              <a:buNone/>
            </a:pPr>
            <a:endParaRPr lang="en-US" sz="3000" smtClean="0">
              <a:solidFill>
                <a:srgbClr val="002060"/>
              </a:solidFill>
            </a:endParaRPr>
          </a:p>
          <a:p>
            <a:pPr>
              <a:buNone/>
            </a:pPr>
            <a:endParaRPr lang="en-US" smtClean="0">
              <a:solidFill>
                <a:srgbClr val="002060"/>
              </a:solidFill>
            </a:endParaRPr>
          </a:p>
          <a:p>
            <a:pPr>
              <a:buNone/>
            </a:pPr>
            <a:endParaRPr lang="en-US" b="1" smtClean="0">
              <a:solidFill>
                <a:srgbClr val="002060"/>
              </a:solidFill>
            </a:endParaRPr>
          </a:p>
        </p:txBody>
      </p:sp>
      <p:sp>
        <p:nvSpPr>
          <p:cNvPr id="327684"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2027590B-3455-470A-8EAD-27C638385641}" type="slidenum">
              <a:rPr lang="en-US" sz="1600">
                <a:solidFill>
                  <a:srgbClr val="AB2627"/>
                </a:solidFill>
              </a:rPr>
              <a:pPr algn="ctr"/>
              <a:t>86</a:t>
            </a:fld>
            <a:endParaRPr lang="en-US" sz="1600">
              <a:solidFill>
                <a:srgbClr val="AB2627"/>
              </a:solidFill>
            </a:endParaRPr>
          </a:p>
        </p:txBody>
      </p:sp>
      <p:sp>
        <p:nvSpPr>
          <p:cNvPr id="6" name="Footer Placeholder 2"/>
          <p:cNvSpPr txBox="1">
            <a:spLocks noGrp="1"/>
          </p:cNvSpPr>
          <p:nvPr/>
        </p:nvSpPr>
        <p:spPr bwMode="auto">
          <a:xfrm>
            <a:off x="152400" y="6410325"/>
            <a:ext cx="8839200" cy="366713"/>
          </a:xfrm>
          <a:prstGeom prst="rect">
            <a:avLst/>
          </a:prstGeom>
          <a:noFill/>
          <a:ln w="9525">
            <a:noFill/>
            <a:miter lim="800000"/>
          </a:ln>
        </p:spPr>
        <p:txBody>
          <a:bodyPr/>
          <a:lstStyle/>
          <a:p>
            <a:r>
              <a:rPr lang="fr-FR" sz="1200" smtClean="0">
                <a:solidFill>
                  <a:srgbClr val="002060"/>
                </a:solidFill>
              </a:rPr>
              <a:t>Julie A. Pace       The Cavanagh Law Firm, P.A.       602.322.4046           jpace@cavanaghlaw.com </a:t>
            </a:r>
            <a:endParaRPr lang="en-US" sz="1200">
              <a:solidFill>
                <a:srgbClr val="C00000"/>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Tree>
    <p:extLst>
      <p:ext uri="{BB962C8B-B14F-4D97-AF65-F5344CB8AC3E}">
        <p14:creationId xmlns:p14="http://schemas.microsoft.com/office/powerpoint/2010/main" val="968090803"/>
      </p:ext>
    </p:extLst>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1" name="Title 1"/>
          <p:cNvSpPr>
            <a:spLocks noGrp="1"/>
          </p:cNvSpPr>
          <p:nvPr>
            <p:ph type="title" idx="4294967295"/>
          </p:nvPr>
        </p:nvSpPr>
        <p:spPr>
          <a:xfrm>
            <a:off x="301625" y="381000"/>
            <a:ext cx="8534400" cy="685800"/>
          </a:xfrm>
        </p:spPr>
        <p:txBody>
          <a:bodyPr/>
          <a:lstStyle/>
          <a:p>
            <a:pPr eaLnBrk="1" hangingPunct="1"/>
            <a:r>
              <a:rPr lang="en-US" sz="2800" b="1" smtClean="0">
                <a:solidFill>
                  <a:srgbClr val="002060"/>
                </a:solidFill>
              </a:rPr>
              <a:t>Private Lawsuit</a:t>
            </a:r>
          </a:p>
        </p:txBody>
      </p:sp>
      <p:sp>
        <p:nvSpPr>
          <p:cNvPr id="4" name="Content Placeholder 3"/>
          <p:cNvSpPr>
            <a:spLocks noGrp="1"/>
          </p:cNvSpPr>
          <p:nvPr>
            <p:ph sz="quarter" idx="4294967295"/>
          </p:nvPr>
        </p:nvSpPr>
        <p:spPr>
          <a:xfrm>
            <a:off x="301625" y="1676400"/>
            <a:ext cx="8504238" cy="4648199"/>
          </a:xfrm>
        </p:spPr>
        <p:txBody>
          <a:bodyPr>
            <a:normAutofit fontScale="92500" lnSpcReduction="20000"/>
          </a:bodyPr>
          <a:lstStyle/>
          <a:p>
            <a:pPr marL="514350" indent="-514350">
              <a:spcAft>
                <a:spcPts val="600"/>
              </a:spcAft>
              <a:buClr>
                <a:srgbClr val="002060"/>
              </a:buClr>
              <a:buFont typeface="+mj-lt"/>
              <a:buAutoNum type="arabicPeriod"/>
            </a:pPr>
            <a:r>
              <a:rPr lang="en-US" sz="2800" dirty="0" smtClean="0">
                <a:solidFill>
                  <a:srgbClr val="002060"/>
                </a:solidFill>
              </a:rPr>
              <a:t>In lieu of filing with the ICA (or after ICA determines that issue cannot be resolved at ICA), employees or their representatives may file a private lawsuit for unpaid wages or for interference or retaliation under sick leave law.</a:t>
            </a:r>
          </a:p>
          <a:p>
            <a:pPr marL="514350" indent="-514350">
              <a:spcAft>
                <a:spcPts val="600"/>
              </a:spcAft>
              <a:buClr>
                <a:srgbClr val="002060"/>
              </a:buClr>
              <a:buFont typeface="+mj-lt"/>
              <a:buAutoNum type="arabicPeriod"/>
            </a:pPr>
            <a:r>
              <a:rPr lang="en-US" sz="2800" dirty="0" smtClean="0">
                <a:solidFill>
                  <a:srgbClr val="002060"/>
                </a:solidFill>
              </a:rPr>
              <a:t>Employee, not employer, is entitled to attorneys’ fees if prevail on minimum wage claim, but on breach of contract wage claim employer may be able to obtain attorney’s fees.</a:t>
            </a:r>
          </a:p>
          <a:p>
            <a:pPr marL="514350" indent="-514350">
              <a:spcAft>
                <a:spcPts val="600"/>
              </a:spcAft>
              <a:buClr>
                <a:srgbClr val="002060"/>
              </a:buClr>
              <a:buFont typeface="+mj-lt"/>
              <a:buAutoNum type="arabicPeriod"/>
            </a:pPr>
            <a:r>
              <a:rPr lang="en-US" sz="2800" dirty="0" smtClean="0">
                <a:solidFill>
                  <a:srgbClr val="002060"/>
                </a:solidFill>
              </a:rPr>
              <a:t>ICA FAQs state that statute of limitation to bring private lawsuit is 2 years (3 years for willful violation).  Under Employment Protection Act, claims must be filed within 1 year.</a:t>
            </a:r>
          </a:p>
          <a:p>
            <a:pPr marL="0" indent="0">
              <a:spcAft>
                <a:spcPts val="600"/>
              </a:spcAft>
              <a:buClr>
                <a:srgbClr val="002060"/>
              </a:buClr>
              <a:buNone/>
            </a:pPr>
            <a:endParaRPr lang="en-US" sz="2300" dirty="0" smtClean="0"/>
          </a:p>
          <a:p>
            <a:pPr marL="1063625" lvl="2" indent="-514350">
              <a:spcAft>
                <a:spcPts val="600"/>
              </a:spcAft>
              <a:buClr>
                <a:srgbClr val="002060"/>
              </a:buClr>
              <a:buSzPct val="80000"/>
              <a:buNone/>
            </a:pPr>
            <a:endParaRPr lang="en-US" sz="3000" dirty="0" smtClean="0">
              <a:solidFill>
                <a:srgbClr val="002060"/>
              </a:solidFill>
            </a:endParaRPr>
          </a:p>
          <a:p>
            <a:pPr>
              <a:buNone/>
            </a:pPr>
            <a:endParaRPr lang="en-US" dirty="0" smtClean="0">
              <a:solidFill>
                <a:srgbClr val="002060"/>
              </a:solidFill>
            </a:endParaRPr>
          </a:p>
          <a:p>
            <a:pPr>
              <a:buNone/>
            </a:pPr>
            <a:endParaRPr lang="en-US" b="1" dirty="0" smtClean="0">
              <a:solidFill>
                <a:srgbClr val="002060"/>
              </a:solidFill>
            </a:endParaRPr>
          </a:p>
        </p:txBody>
      </p:sp>
      <p:sp>
        <p:nvSpPr>
          <p:cNvPr id="327684"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2027590B-3455-470A-8EAD-27C638385641}" type="slidenum">
              <a:rPr lang="en-US" sz="1600">
                <a:solidFill>
                  <a:srgbClr val="AB2627"/>
                </a:solidFill>
              </a:rPr>
              <a:pPr algn="ctr"/>
              <a:t>87</a:t>
            </a:fld>
            <a:endParaRPr lang="en-US" sz="1600">
              <a:solidFill>
                <a:srgbClr val="AB2627"/>
              </a:solidFill>
            </a:endParaRPr>
          </a:p>
        </p:txBody>
      </p:sp>
      <p:sp>
        <p:nvSpPr>
          <p:cNvPr id="6" name="Footer Placeholder 2"/>
          <p:cNvSpPr txBox="1">
            <a:spLocks noGrp="1"/>
          </p:cNvSpPr>
          <p:nvPr/>
        </p:nvSpPr>
        <p:spPr bwMode="auto">
          <a:xfrm>
            <a:off x="152400" y="6410325"/>
            <a:ext cx="8839200" cy="366713"/>
          </a:xfrm>
          <a:prstGeom prst="rect">
            <a:avLst/>
          </a:prstGeom>
          <a:noFill/>
          <a:ln w="9525">
            <a:noFill/>
            <a:miter lim="800000"/>
          </a:ln>
        </p:spPr>
        <p:txBody>
          <a:bodyPr/>
          <a:lstStyle/>
          <a:p>
            <a:r>
              <a:rPr lang="fr-FR" sz="1200" smtClean="0">
                <a:solidFill>
                  <a:srgbClr val="002060"/>
                </a:solidFill>
              </a:rPr>
              <a:t>Julie A. Pace       The Cavanagh Law Firm, P.A.       602.322.4046           jpace@cavanaghlaw.com </a:t>
            </a:r>
            <a:endParaRPr lang="en-US" sz="1200">
              <a:solidFill>
                <a:srgbClr val="C00000"/>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Tree>
    <p:extLst>
      <p:ext uri="{BB962C8B-B14F-4D97-AF65-F5344CB8AC3E}">
        <p14:creationId xmlns:p14="http://schemas.microsoft.com/office/powerpoint/2010/main" val="3912297291"/>
      </p:ext>
    </p:extLst>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1" name="Title 1"/>
          <p:cNvSpPr>
            <a:spLocks noGrp="1"/>
          </p:cNvSpPr>
          <p:nvPr>
            <p:ph type="title" idx="4294967295"/>
          </p:nvPr>
        </p:nvSpPr>
        <p:spPr>
          <a:xfrm>
            <a:off x="301625" y="381000"/>
            <a:ext cx="8534400" cy="685800"/>
          </a:xfrm>
        </p:spPr>
        <p:txBody>
          <a:bodyPr/>
          <a:lstStyle/>
          <a:p>
            <a:pPr eaLnBrk="1" hangingPunct="1"/>
            <a:r>
              <a:rPr lang="en-US" sz="2800" b="1" smtClean="0">
                <a:solidFill>
                  <a:srgbClr val="002060"/>
                </a:solidFill>
              </a:rPr>
              <a:t>Private Lawsuit</a:t>
            </a:r>
          </a:p>
        </p:txBody>
      </p:sp>
      <p:sp>
        <p:nvSpPr>
          <p:cNvPr id="4" name="Content Placeholder 3"/>
          <p:cNvSpPr>
            <a:spLocks noGrp="1"/>
          </p:cNvSpPr>
          <p:nvPr>
            <p:ph sz="quarter" idx="4294967295"/>
          </p:nvPr>
        </p:nvSpPr>
        <p:spPr>
          <a:xfrm>
            <a:off x="301625" y="1676400"/>
            <a:ext cx="8504238" cy="4648199"/>
          </a:xfrm>
        </p:spPr>
        <p:txBody>
          <a:bodyPr>
            <a:normAutofit lnSpcReduction="10000"/>
          </a:bodyPr>
          <a:lstStyle/>
          <a:p>
            <a:pPr marL="514350" indent="-514350">
              <a:spcAft>
                <a:spcPts val="600"/>
              </a:spcAft>
              <a:buClr>
                <a:srgbClr val="002060"/>
              </a:buClr>
              <a:buFont typeface="+mj-lt"/>
              <a:buAutoNum type="arabicPeriod" startAt="4"/>
            </a:pPr>
            <a:r>
              <a:rPr lang="en-US" sz="2800" smtClean="0">
                <a:solidFill>
                  <a:srgbClr val="002060"/>
                </a:solidFill>
              </a:rPr>
              <a:t>Treble damages are available to an employee for unpaid wages or sick leave.</a:t>
            </a:r>
          </a:p>
          <a:p>
            <a:pPr marL="514350" indent="-514350">
              <a:spcAft>
                <a:spcPts val="600"/>
              </a:spcAft>
              <a:buClr>
                <a:srgbClr val="002060"/>
              </a:buClr>
              <a:buFont typeface="+mj-lt"/>
              <a:buAutoNum type="arabicPeriod" startAt="4"/>
            </a:pPr>
            <a:r>
              <a:rPr lang="en-US" sz="2800" smtClean="0">
                <a:solidFill>
                  <a:srgbClr val="002060"/>
                </a:solidFill>
              </a:rPr>
              <a:t>Employer has a defense if there was a good faith dispute regarding whether wages were due or the amount of the wages or compensation due.</a:t>
            </a:r>
          </a:p>
          <a:p>
            <a:pPr marL="514350" indent="-514350">
              <a:spcAft>
                <a:spcPts val="600"/>
              </a:spcAft>
              <a:buClr>
                <a:srgbClr val="002060"/>
              </a:buClr>
              <a:buFont typeface="+mj-lt"/>
              <a:buAutoNum type="arabicPeriod" startAt="4"/>
            </a:pPr>
            <a:r>
              <a:rPr lang="en-US" sz="2800" smtClean="0">
                <a:solidFill>
                  <a:srgbClr val="002060"/>
                </a:solidFill>
              </a:rPr>
              <a:t>Claims for less than $10,000 may be brought in Justice Court.  Larger claims are filed in County Court.  Claims under $50,000-$75,000 are subject to mandatory arbitration (amount depends on county in which suit is filed).</a:t>
            </a:r>
          </a:p>
          <a:p>
            <a:pPr marL="0" indent="0">
              <a:spcAft>
                <a:spcPts val="600"/>
              </a:spcAft>
              <a:buClr>
                <a:srgbClr val="002060"/>
              </a:buClr>
              <a:buNone/>
            </a:pPr>
            <a:endParaRPr lang="en-US" sz="2300" smtClean="0"/>
          </a:p>
          <a:p>
            <a:pPr marL="1063625" lvl="2" indent="-514350">
              <a:spcAft>
                <a:spcPts val="600"/>
              </a:spcAft>
              <a:buClr>
                <a:srgbClr val="002060"/>
              </a:buClr>
              <a:buSzPct val="80000"/>
              <a:buNone/>
            </a:pPr>
            <a:endParaRPr lang="en-US" sz="3000" smtClean="0">
              <a:solidFill>
                <a:srgbClr val="002060"/>
              </a:solidFill>
            </a:endParaRPr>
          </a:p>
          <a:p>
            <a:pPr>
              <a:buNone/>
            </a:pPr>
            <a:endParaRPr lang="en-US" smtClean="0">
              <a:solidFill>
                <a:srgbClr val="002060"/>
              </a:solidFill>
            </a:endParaRPr>
          </a:p>
          <a:p>
            <a:pPr>
              <a:buNone/>
            </a:pPr>
            <a:endParaRPr lang="en-US" b="1" smtClean="0">
              <a:solidFill>
                <a:srgbClr val="002060"/>
              </a:solidFill>
            </a:endParaRPr>
          </a:p>
        </p:txBody>
      </p:sp>
      <p:sp>
        <p:nvSpPr>
          <p:cNvPr id="327684"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2027590B-3455-470A-8EAD-27C638385641}" type="slidenum">
              <a:rPr lang="en-US" sz="1600">
                <a:solidFill>
                  <a:srgbClr val="AB2627"/>
                </a:solidFill>
              </a:rPr>
              <a:pPr algn="ctr"/>
              <a:t>88</a:t>
            </a:fld>
            <a:endParaRPr lang="en-US" sz="1600">
              <a:solidFill>
                <a:srgbClr val="AB2627"/>
              </a:solidFill>
            </a:endParaRPr>
          </a:p>
        </p:txBody>
      </p:sp>
      <p:sp>
        <p:nvSpPr>
          <p:cNvPr id="6" name="Footer Placeholder 2"/>
          <p:cNvSpPr txBox="1">
            <a:spLocks noGrp="1"/>
          </p:cNvSpPr>
          <p:nvPr/>
        </p:nvSpPr>
        <p:spPr bwMode="auto">
          <a:xfrm>
            <a:off x="152400" y="6410325"/>
            <a:ext cx="8839200" cy="366713"/>
          </a:xfrm>
          <a:prstGeom prst="rect">
            <a:avLst/>
          </a:prstGeom>
          <a:noFill/>
          <a:ln w="9525">
            <a:noFill/>
            <a:miter lim="800000"/>
          </a:ln>
        </p:spPr>
        <p:txBody>
          <a:bodyPr/>
          <a:lstStyle/>
          <a:p>
            <a:r>
              <a:rPr lang="fr-FR" sz="1200" smtClean="0">
                <a:solidFill>
                  <a:srgbClr val="002060"/>
                </a:solidFill>
              </a:rPr>
              <a:t>Julie A. Pace       The Cavanagh Law Firm, P.A.       602.322.4046           jpace@cavanaghlaw.com </a:t>
            </a:r>
            <a:endParaRPr lang="en-US" sz="1200">
              <a:solidFill>
                <a:srgbClr val="C00000"/>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Tree>
    <p:extLst>
      <p:ext uri="{BB962C8B-B14F-4D97-AF65-F5344CB8AC3E}">
        <p14:creationId xmlns:p14="http://schemas.microsoft.com/office/powerpoint/2010/main" val="3368836427"/>
      </p:ext>
    </p:extLst>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971800"/>
            <a:ext cx="7772400" cy="1362075"/>
          </a:xfrm>
        </p:spPr>
        <p:txBody>
          <a:bodyPr/>
          <a:lstStyle/>
          <a:p>
            <a:r>
              <a:rPr lang="en-US" dirty="0" smtClean="0">
                <a:solidFill>
                  <a:srgbClr val="002060"/>
                </a:solidFill>
              </a:rPr>
              <a:t>AGRICULTURAL EXEMPTIONS UNDER THE FAIR LABOR STANDARDS ACT (FLSA)</a:t>
            </a:r>
            <a:endParaRPr lang="en-US" dirty="0">
              <a:solidFill>
                <a:srgbClr val="002060"/>
              </a:solidFill>
            </a:endParaRPr>
          </a:p>
        </p:txBody>
      </p:sp>
      <p:sp>
        <p:nvSpPr>
          <p:cNvPr id="3" name="Text Placeholder 2"/>
          <p:cNvSpPr>
            <a:spLocks noGrp="1"/>
          </p:cNvSpPr>
          <p:nvPr>
            <p:ph type="body" idx="1"/>
          </p:nvPr>
        </p:nvSpPr>
        <p:spPr>
          <a:xfrm>
            <a:off x="704850" y="1730471"/>
            <a:ext cx="7772400" cy="1500187"/>
          </a:xfrm>
        </p:spPr>
        <p:txBody>
          <a:bodyPr/>
          <a:lstStyle/>
          <a:p>
            <a:endParaRPr lang="en-US"/>
          </a:p>
        </p:txBody>
      </p:sp>
      <p:pic>
        <p:nvPicPr>
          <p:cNvPr id="6" name="Picture 5"/>
          <p:cNvPicPr>
            <a:picLocks noChangeAspect="1"/>
          </p:cNvPicPr>
          <p:nvPr/>
        </p:nvPicPr>
        <p:blipFill>
          <a:blip r:embed="rId3"/>
          <a:stretch>
            <a:fillRect/>
          </a:stretch>
        </p:blipFill>
        <p:spPr>
          <a:xfrm>
            <a:off x="6781800" y="6172200"/>
            <a:ext cx="2206214" cy="526372"/>
          </a:xfrm>
          <a:prstGeom prst="rect">
            <a:avLst/>
          </a:prstGeom>
        </p:spPr>
      </p:pic>
      <p:sp>
        <p:nvSpPr>
          <p:cNvPr id="7"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43B52ED-8BE3-44A6-A815-1D0644D37B0F}" type="slidenum">
              <a:rPr lang="en-US" sz="1600" smtClean="0">
                <a:solidFill>
                  <a:srgbClr val="AB2627"/>
                </a:solidFill>
              </a:rPr>
              <a:t>89</a:t>
            </a:fld>
            <a:endParaRPr lang="en-US" sz="1600">
              <a:solidFill>
                <a:srgbClr val="AB2627"/>
              </a:solidFill>
            </a:endParaRPr>
          </a:p>
        </p:txBody>
      </p:sp>
    </p:spTree>
    <p:extLst>
      <p:ext uri="{BB962C8B-B14F-4D97-AF65-F5344CB8AC3E}">
        <p14:creationId xmlns:p14="http://schemas.microsoft.com/office/powerpoint/2010/main" val="349395203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Title 1"/>
          <p:cNvSpPr>
            <a:spLocks noGrp="1"/>
          </p:cNvSpPr>
          <p:nvPr>
            <p:ph type="title" idx="4294967295"/>
          </p:nvPr>
        </p:nvSpPr>
        <p:spPr>
          <a:xfrm>
            <a:off x="316706" y="488950"/>
            <a:ext cx="8534400" cy="758825"/>
          </a:xfrm>
        </p:spPr>
        <p:txBody>
          <a:bodyPr/>
          <a:lstStyle/>
          <a:p>
            <a:pPr eaLnBrk="1" hangingPunct="1"/>
            <a:r>
              <a:rPr lang="en-US" sz="2600" b="1" dirty="0" smtClean="0">
                <a:solidFill>
                  <a:srgbClr val="002060"/>
                </a:solidFill>
              </a:rPr>
              <a:t>Fair Wages &amp; Healthy Families Act (FWHFA)-</a:t>
            </a:r>
            <a:br>
              <a:rPr lang="en-US" sz="2600" b="1" dirty="0" smtClean="0">
                <a:solidFill>
                  <a:srgbClr val="002060"/>
                </a:solidFill>
              </a:rPr>
            </a:br>
            <a:r>
              <a:rPr lang="en-US" sz="2600" b="1" dirty="0" smtClean="0">
                <a:solidFill>
                  <a:srgbClr val="002060"/>
                </a:solidFill>
              </a:rPr>
              <a:t>Paid Sick Time</a:t>
            </a:r>
          </a:p>
        </p:txBody>
      </p:sp>
      <p:sp>
        <p:nvSpPr>
          <p:cNvPr id="313347" name="Content Placeholder 3"/>
          <p:cNvSpPr>
            <a:spLocks noGrp="1"/>
          </p:cNvSpPr>
          <p:nvPr>
            <p:ph sz="quarter" idx="4294967295"/>
          </p:nvPr>
        </p:nvSpPr>
        <p:spPr>
          <a:xfrm>
            <a:off x="316706" y="1468438"/>
            <a:ext cx="8504238" cy="4422775"/>
          </a:xfrm>
        </p:spPr>
        <p:txBody>
          <a:bodyPr/>
          <a:lstStyle/>
          <a:p>
            <a:pPr marL="457200" indent="-457200" eaLnBrk="1" hangingPunct="1">
              <a:spcAft>
                <a:spcPts val="600"/>
              </a:spcAft>
              <a:buClr>
                <a:srgbClr val="002060"/>
              </a:buClr>
              <a:buFont typeface="+mj-lt"/>
              <a:buAutoNum type="arabicPeriod"/>
            </a:pPr>
            <a:r>
              <a:rPr lang="en-US" sz="2000" dirty="0" smtClean="0">
                <a:solidFill>
                  <a:srgbClr val="002060"/>
                </a:solidFill>
              </a:rPr>
              <a:t>Can have PTO or other policy with at least as generous leave available for same reasons and under same conditions.</a:t>
            </a:r>
          </a:p>
          <a:p>
            <a:pPr marL="457200" indent="-457200" eaLnBrk="1" hangingPunct="1">
              <a:spcAft>
                <a:spcPts val="600"/>
              </a:spcAft>
              <a:buClr>
                <a:srgbClr val="002060"/>
              </a:buClr>
              <a:buFont typeface="+mj-lt"/>
              <a:buAutoNum type="arabicPeriod"/>
            </a:pPr>
            <a:r>
              <a:rPr lang="en-US" sz="2000" dirty="0" smtClean="0">
                <a:solidFill>
                  <a:srgbClr val="002060"/>
                </a:solidFill>
              </a:rPr>
              <a:t>Do not have to go beyond minimum requirements of law.</a:t>
            </a:r>
          </a:p>
          <a:p>
            <a:pPr marL="457200" indent="-457200" eaLnBrk="1" hangingPunct="1">
              <a:spcAft>
                <a:spcPts val="600"/>
              </a:spcAft>
              <a:buClr>
                <a:srgbClr val="002060"/>
              </a:buClr>
              <a:buFont typeface="+mj-lt"/>
              <a:buAutoNum type="arabicPeriod"/>
            </a:pPr>
            <a:r>
              <a:rPr lang="en-US" sz="2000" dirty="0">
                <a:solidFill>
                  <a:srgbClr val="002060"/>
                </a:solidFill>
              </a:rPr>
              <a:t>Formal </a:t>
            </a:r>
            <a:r>
              <a:rPr lang="en-US" sz="2000" dirty="0" smtClean="0">
                <a:solidFill>
                  <a:srgbClr val="002060"/>
                </a:solidFill>
              </a:rPr>
              <a:t>and lengthy paid </a:t>
            </a:r>
            <a:r>
              <a:rPr lang="en-US" sz="2000" dirty="0">
                <a:solidFill>
                  <a:srgbClr val="002060"/>
                </a:solidFill>
              </a:rPr>
              <a:t>sick time policy is not required</a:t>
            </a:r>
            <a:r>
              <a:rPr lang="en-US" sz="2000" dirty="0" smtClean="0">
                <a:solidFill>
                  <a:srgbClr val="002060"/>
                </a:solidFill>
              </a:rPr>
              <a:t>.  Policy can be integrated into handbooks.</a:t>
            </a:r>
          </a:p>
          <a:p>
            <a:pPr marL="457200" indent="-457200" eaLnBrk="1" hangingPunct="1">
              <a:spcAft>
                <a:spcPts val="600"/>
              </a:spcAft>
              <a:buClr>
                <a:srgbClr val="002060"/>
              </a:buClr>
              <a:buFont typeface="+mj-lt"/>
              <a:buAutoNum type="arabicPeriod"/>
            </a:pPr>
            <a:r>
              <a:rPr lang="en-US" sz="2000" dirty="0" smtClean="0">
                <a:solidFill>
                  <a:srgbClr val="002060"/>
                </a:solidFill>
              </a:rPr>
              <a:t>Should fit into the style of your handbook and Company culture.</a:t>
            </a:r>
          </a:p>
          <a:p>
            <a:pPr marL="457200" indent="-457200" eaLnBrk="1" hangingPunct="1">
              <a:spcAft>
                <a:spcPts val="600"/>
              </a:spcAft>
              <a:buClr>
                <a:srgbClr val="002060"/>
              </a:buClr>
              <a:buFont typeface="+mj-lt"/>
              <a:buAutoNum type="arabicPeriod"/>
            </a:pPr>
            <a:r>
              <a:rPr lang="en-US" sz="2000" dirty="0" smtClean="0">
                <a:solidFill>
                  <a:srgbClr val="002060"/>
                </a:solidFill>
              </a:rPr>
              <a:t>Review other policies to integrate requirements.</a:t>
            </a:r>
          </a:p>
          <a:p>
            <a:pPr marL="457200" indent="-457200" eaLnBrk="1" hangingPunct="1">
              <a:spcAft>
                <a:spcPts val="600"/>
              </a:spcAft>
              <a:buClr>
                <a:srgbClr val="002060"/>
              </a:buClr>
              <a:buFont typeface="+mj-lt"/>
              <a:buAutoNum type="arabicPeriod"/>
            </a:pPr>
            <a:r>
              <a:rPr lang="en-US" sz="2000" dirty="0" smtClean="0">
                <a:solidFill>
                  <a:srgbClr val="002060"/>
                </a:solidFill>
              </a:rPr>
              <a:t>Make sure handbook has at-will disclaimer and provision allowing policies to be changed by employer.</a:t>
            </a:r>
          </a:p>
          <a:p>
            <a:pPr marL="457200" indent="-457200" eaLnBrk="1" hangingPunct="1">
              <a:spcAft>
                <a:spcPts val="600"/>
              </a:spcAft>
              <a:buClr>
                <a:srgbClr val="002060"/>
              </a:buClr>
              <a:buFont typeface="+mj-lt"/>
              <a:buAutoNum type="arabicPeriod"/>
            </a:pPr>
            <a:r>
              <a:rPr lang="en-US" sz="2000" dirty="0" smtClean="0">
                <a:solidFill>
                  <a:srgbClr val="002060"/>
                </a:solidFill>
              </a:rPr>
              <a:t>Do not have Company executives “sign” Handbook as part of Welcome or Introduction.</a:t>
            </a:r>
          </a:p>
          <a:p>
            <a:pPr marL="731838" lvl="1" indent="-457200" eaLnBrk="1" hangingPunct="1">
              <a:spcAft>
                <a:spcPts val="600"/>
              </a:spcAft>
              <a:buClr>
                <a:srgbClr val="002060"/>
              </a:buClr>
              <a:buFont typeface="+mj-lt"/>
              <a:buAutoNum type="alphaLcPeriod"/>
            </a:pPr>
            <a:endParaRPr lang="en-US" sz="2000" dirty="0" smtClean="0">
              <a:solidFill>
                <a:srgbClr val="002060"/>
              </a:solidFill>
            </a:endParaRPr>
          </a:p>
        </p:txBody>
      </p:sp>
      <p:sp>
        <p:nvSpPr>
          <p:cNvPr id="313348"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8153643F-7582-465B-A870-871541E3D04C}" type="slidenum">
              <a:rPr lang="en-US" sz="1600">
                <a:solidFill>
                  <a:srgbClr val="AB2627"/>
                </a:solidFill>
              </a:rPr>
              <a:pPr algn="ctr"/>
              <a:t>9</a:t>
            </a:fld>
            <a:endParaRPr lang="en-US" sz="1600">
              <a:solidFill>
                <a:srgbClr val="AB2627"/>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
        <p:nvSpPr>
          <p:cNvPr id="9" name="TextBox 8"/>
          <p:cNvSpPr txBox="1"/>
          <p:nvPr/>
        </p:nvSpPr>
        <p:spPr>
          <a:xfrm>
            <a:off x="152400" y="6400800"/>
            <a:ext cx="6629400" cy="276999"/>
          </a:xfrm>
          <a:prstGeom prst="rect">
            <a:avLst/>
          </a:prstGeom>
          <a:noFill/>
        </p:spPr>
        <p:txBody>
          <a:bodyPr wrap="square" rtlCol="0">
            <a:spAutoFit/>
          </a:bodyPr>
          <a:lstStyle/>
          <a:p>
            <a:r>
              <a:rPr lang="fr-FR" sz="1200" smtClean="0">
                <a:solidFill>
                  <a:srgbClr val="002060"/>
                </a:solidFill>
              </a:rPr>
              <a:t>Julie A. Pace       The Cavanagh Law Firm, P.A.       602.322.4046           jpace@cavanaghlaw.com</a:t>
            </a:r>
            <a:endParaRPr lang="en-US" sz="1200"/>
          </a:p>
        </p:txBody>
      </p:sp>
    </p:spTree>
    <p:extLst>
      <p:ext uri="{BB962C8B-B14F-4D97-AF65-F5344CB8AC3E}">
        <p14:creationId xmlns:p14="http://schemas.microsoft.com/office/powerpoint/2010/main" val="1698160773"/>
      </p:ext>
    </p:extLst>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1" name="Title 1"/>
          <p:cNvSpPr>
            <a:spLocks noGrp="1"/>
          </p:cNvSpPr>
          <p:nvPr>
            <p:ph type="title" idx="4294967295"/>
          </p:nvPr>
        </p:nvSpPr>
        <p:spPr>
          <a:xfrm>
            <a:off x="301625" y="381000"/>
            <a:ext cx="8534400" cy="685800"/>
          </a:xfrm>
        </p:spPr>
        <p:txBody>
          <a:bodyPr/>
          <a:lstStyle/>
          <a:p>
            <a:pPr eaLnBrk="1" hangingPunct="1"/>
            <a:r>
              <a:rPr lang="en-US" sz="2800" b="1" dirty="0" smtClean="0">
                <a:solidFill>
                  <a:srgbClr val="002060"/>
                </a:solidFill>
              </a:rPr>
              <a:t>FLSA Agricultural Exemptions</a:t>
            </a:r>
          </a:p>
        </p:txBody>
      </p:sp>
      <p:sp>
        <p:nvSpPr>
          <p:cNvPr id="4" name="Content Placeholder 3"/>
          <p:cNvSpPr>
            <a:spLocks noGrp="1"/>
          </p:cNvSpPr>
          <p:nvPr>
            <p:ph sz="quarter" idx="4294967295"/>
          </p:nvPr>
        </p:nvSpPr>
        <p:spPr>
          <a:xfrm>
            <a:off x="301625" y="1676400"/>
            <a:ext cx="8504238" cy="4648199"/>
          </a:xfrm>
        </p:spPr>
        <p:txBody>
          <a:bodyPr>
            <a:normAutofit/>
          </a:bodyPr>
          <a:lstStyle/>
          <a:p>
            <a:pPr marL="514350" indent="-514350">
              <a:buFont typeface="+mj-lt"/>
              <a:buAutoNum type="arabicPeriod"/>
            </a:pPr>
            <a:r>
              <a:rPr lang="en-US" dirty="0" smtClean="0">
                <a:solidFill>
                  <a:srgbClr val="002060"/>
                </a:solidFill>
              </a:rPr>
              <a:t>Agricultural employer who did not use more than 500 “man days” of agricultural labor in any calendar quarter in preceding year is exempt from FLSA minimum wage and overtime, but NOT from Arizona minimum wage laws.</a:t>
            </a:r>
          </a:p>
          <a:p>
            <a:pPr marL="514350" indent="-514350">
              <a:buFont typeface="+mj-lt"/>
              <a:buAutoNum type="arabicPeriod"/>
            </a:pPr>
            <a:r>
              <a:rPr lang="en-US" dirty="0" smtClean="0">
                <a:solidFill>
                  <a:srgbClr val="002060"/>
                </a:solidFill>
              </a:rPr>
              <a:t>Minimum wage and overtime exemption also applies to:</a:t>
            </a:r>
          </a:p>
          <a:p>
            <a:pPr marL="788988" lvl="1" indent="-514350">
              <a:buClr>
                <a:srgbClr val="002060"/>
              </a:buClr>
              <a:buFont typeface="+mj-lt"/>
              <a:buAutoNum type="alphaLcPeriod"/>
            </a:pPr>
            <a:r>
              <a:rPr lang="en-US" dirty="0" smtClean="0">
                <a:solidFill>
                  <a:srgbClr val="002060"/>
                </a:solidFill>
              </a:rPr>
              <a:t>Ag employees who are immediate family to employer;</a:t>
            </a:r>
          </a:p>
          <a:p>
            <a:pPr marL="788988" lvl="1" indent="-514350">
              <a:buClr>
                <a:srgbClr val="002060"/>
              </a:buClr>
              <a:buFont typeface="+mj-lt"/>
              <a:buAutoNum type="alphaLcPeriod"/>
            </a:pPr>
            <a:r>
              <a:rPr lang="en-US" dirty="0" smtClean="0">
                <a:solidFill>
                  <a:srgbClr val="002060"/>
                </a:solidFill>
              </a:rPr>
              <a:t>Principally engaged on the range in production of livestock; and</a:t>
            </a:r>
          </a:p>
          <a:p>
            <a:pPr marL="788988" lvl="1" indent="-514350">
              <a:buClr>
                <a:srgbClr val="002060"/>
              </a:buClr>
              <a:buFont typeface="+mj-lt"/>
              <a:buAutoNum type="alphaLcPeriod"/>
            </a:pPr>
            <a:r>
              <a:rPr lang="en-US" dirty="0" smtClean="0">
                <a:solidFill>
                  <a:srgbClr val="002060"/>
                </a:solidFill>
              </a:rPr>
              <a:t>Certain hand harvest laborers paid piece rate.</a:t>
            </a:r>
          </a:p>
          <a:p>
            <a:pPr>
              <a:buNone/>
            </a:pPr>
            <a:endParaRPr lang="en-US" b="1" dirty="0" smtClean="0">
              <a:solidFill>
                <a:srgbClr val="002060"/>
              </a:solidFill>
            </a:endParaRPr>
          </a:p>
        </p:txBody>
      </p:sp>
      <p:sp>
        <p:nvSpPr>
          <p:cNvPr id="327684"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2027590B-3455-470A-8EAD-27C638385641}" type="slidenum">
              <a:rPr lang="en-US" sz="1600">
                <a:solidFill>
                  <a:srgbClr val="AB2627"/>
                </a:solidFill>
              </a:rPr>
              <a:pPr algn="ctr"/>
              <a:t>90</a:t>
            </a:fld>
            <a:endParaRPr lang="en-US" sz="1600">
              <a:solidFill>
                <a:srgbClr val="AB2627"/>
              </a:solidFill>
            </a:endParaRPr>
          </a:p>
        </p:txBody>
      </p:sp>
      <p:sp>
        <p:nvSpPr>
          <p:cNvPr id="6" name="Footer Placeholder 2"/>
          <p:cNvSpPr txBox="1">
            <a:spLocks noGrp="1"/>
          </p:cNvSpPr>
          <p:nvPr/>
        </p:nvSpPr>
        <p:spPr bwMode="auto">
          <a:xfrm>
            <a:off x="152400" y="6410325"/>
            <a:ext cx="8839200" cy="366713"/>
          </a:xfrm>
          <a:prstGeom prst="rect">
            <a:avLst/>
          </a:prstGeom>
          <a:noFill/>
          <a:ln w="9525">
            <a:noFill/>
            <a:miter lim="800000"/>
          </a:ln>
        </p:spPr>
        <p:txBody>
          <a:bodyPr/>
          <a:lstStyle/>
          <a:p>
            <a:r>
              <a:rPr lang="fr-FR" sz="1200" smtClean="0">
                <a:solidFill>
                  <a:srgbClr val="002060"/>
                </a:solidFill>
              </a:rPr>
              <a:t>Julie A. Pace       The Cavanagh Law Firm, P.A.       602.322.4046           jpace@cavanaghlaw.com </a:t>
            </a:r>
            <a:endParaRPr lang="en-US" sz="1200">
              <a:solidFill>
                <a:srgbClr val="C00000"/>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Tree>
    <p:extLst>
      <p:ext uri="{BB962C8B-B14F-4D97-AF65-F5344CB8AC3E}">
        <p14:creationId xmlns:p14="http://schemas.microsoft.com/office/powerpoint/2010/main" val="2346287120"/>
      </p:ext>
    </p:extLst>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1" name="Title 1"/>
          <p:cNvSpPr>
            <a:spLocks noGrp="1"/>
          </p:cNvSpPr>
          <p:nvPr>
            <p:ph type="title" idx="4294967295"/>
          </p:nvPr>
        </p:nvSpPr>
        <p:spPr>
          <a:xfrm>
            <a:off x="301625" y="381000"/>
            <a:ext cx="8534400" cy="685800"/>
          </a:xfrm>
        </p:spPr>
        <p:txBody>
          <a:bodyPr/>
          <a:lstStyle/>
          <a:p>
            <a:pPr eaLnBrk="1" hangingPunct="1"/>
            <a:r>
              <a:rPr lang="en-US" sz="2800" b="1" dirty="0" smtClean="0">
                <a:solidFill>
                  <a:srgbClr val="002060"/>
                </a:solidFill>
              </a:rPr>
              <a:t>FLSA Agricultural Exemptions</a:t>
            </a:r>
          </a:p>
        </p:txBody>
      </p:sp>
      <p:sp>
        <p:nvSpPr>
          <p:cNvPr id="4" name="Content Placeholder 3"/>
          <p:cNvSpPr>
            <a:spLocks noGrp="1"/>
          </p:cNvSpPr>
          <p:nvPr>
            <p:ph sz="quarter" idx="4294967295"/>
          </p:nvPr>
        </p:nvSpPr>
        <p:spPr>
          <a:xfrm>
            <a:off x="301625" y="1676400"/>
            <a:ext cx="8504238" cy="4648199"/>
          </a:xfrm>
        </p:spPr>
        <p:txBody>
          <a:bodyPr>
            <a:normAutofit/>
          </a:bodyPr>
          <a:lstStyle/>
          <a:p>
            <a:pPr marL="514350" indent="-514350">
              <a:buFont typeface="+mj-lt"/>
              <a:buAutoNum type="arabicPeriod"/>
            </a:pPr>
            <a:r>
              <a:rPr lang="en-US" dirty="0" smtClean="0">
                <a:solidFill>
                  <a:srgbClr val="002060"/>
                </a:solidFill>
              </a:rPr>
              <a:t>Employees who are “engaged in agriculture” are generally exempt from overtime even if do not fit into minimum wage exemption.</a:t>
            </a:r>
          </a:p>
          <a:p>
            <a:pPr marL="514350" indent="-514350">
              <a:buFont typeface="+mj-lt"/>
              <a:buAutoNum type="arabicPeriod"/>
            </a:pPr>
            <a:r>
              <a:rPr lang="en-US" dirty="0" smtClean="0">
                <a:solidFill>
                  <a:srgbClr val="002060"/>
                </a:solidFill>
              </a:rPr>
              <a:t>Therefore, no additional overtime premium is required for hours in excess of 40 hours per week.</a:t>
            </a:r>
          </a:p>
          <a:p>
            <a:pPr>
              <a:buNone/>
            </a:pPr>
            <a:endParaRPr lang="en-US" b="1" dirty="0" smtClean="0">
              <a:solidFill>
                <a:srgbClr val="002060"/>
              </a:solidFill>
            </a:endParaRPr>
          </a:p>
        </p:txBody>
      </p:sp>
      <p:sp>
        <p:nvSpPr>
          <p:cNvPr id="327684"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2027590B-3455-470A-8EAD-27C638385641}" type="slidenum">
              <a:rPr lang="en-US" sz="1600">
                <a:solidFill>
                  <a:srgbClr val="AB2627"/>
                </a:solidFill>
              </a:rPr>
              <a:pPr algn="ctr"/>
              <a:t>91</a:t>
            </a:fld>
            <a:endParaRPr lang="en-US" sz="1600">
              <a:solidFill>
                <a:srgbClr val="AB2627"/>
              </a:solidFill>
            </a:endParaRPr>
          </a:p>
        </p:txBody>
      </p:sp>
      <p:sp>
        <p:nvSpPr>
          <p:cNvPr id="6" name="Footer Placeholder 2"/>
          <p:cNvSpPr txBox="1">
            <a:spLocks noGrp="1"/>
          </p:cNvSpPr>
          <p:nvPr/>
        </p:nvSpPr>
        <p:spPr bwMode="auto">
          <a:xfrm>
            <a:off x="152400" y="6410325"/>
            <a:ext cx="8839200" cy="366713"/>
          </a:xfrm>
          <a:prstGeom prst="rect">
            <a:avLst/>
          </a:prstGeom>
          <a:noFill/>
          <a:ln w="9525">
            <a:noFill/>
            <a:miter lim="800000"/>
          </a:ln>
        </p:spPr>
        <p:txBody>
          <a:bodyPr/>
          <a:lstStyle/>
          <a:p>
            <a:r>
              <a:rPr lang="fr-FR" sz="1200" smtClean="0">
                <a:solidFill>
                  <a:srgbClr val="002060"/>
                </a:solidFill>
              </a:rPr>
              <a:t>Julie A. Pace       The Cavanagh Law Firm, P.A.       602.322.4046           jpace@cavanaghlaw.com </a:t>
            </a:r>
            <a:endParaRPr lang="en-US" sz="1200">
              <a:solidFill>
                <a:srgbClr val="C00000"/>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Tree>
    <p:extLst>
      <p:ext uri="{BB962C8B-B14F-4D97-AF65-F5344CB8AC3E}">
        <p14:creationId xmlns:p14="http://schemas.microsoft.com/office/powerpoint/2010/main" val="2204002671"/>
      </p:ext>
    </p:extLst>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1" name="Title 1"/>
          <p:cNvSpPr>
            <a:spLocks noGrp="1"/>
          </p:cNvSpPr>
          <p:nvPr>
            <p:ph type="title" idx="4294967295"/>
          </p:nvPr>
        </p:nvSpPr>
        <p:spPr>
          <a:xfrm>
            <a:off x="301625" y="381000"/>
            <a:ext cx="8534400" cy="685800"/>
          </a:xfrm>
        </p:spPr>
        <p:txBody>
          <a:bodyPr/>
          <a:lstStyle/>
          <a:p>
            <a:pPr eaLnBrk="1" hangingPunct="1"/>
            <a:r>
              <a:rPr lang="en-US" sz="2800" b="1" dirty="0" smtClean="0">
                <a:solidFill>
                  <a:srgbClr val="002060"/>
                </a:solidFill>
              </a:rPr>
              <a:t>FLSA Definition of Agriculture</a:t>
            </a:r>
          </a:p>
        </p:txBody>
      </p:sp>
      <p:sp>
        <p:nvSpPr>
          <p:cNvPr id="4" name="Content Placeholder 3"/>
          <p:cNvSpPr>
            <a:spLocks noGrp="1"/>
          </p:cNvSpPr>
          <p:nvPr>
            <p:ph sz="quarter" idx="4294967295"/>
          </p:nvPr>
        </p:nvSpPr>
        <p:spPr>
          <a:xfrm>
            <a:off x="301625" y="1676400"/>
            <a:ext cx="8504238" cy="4648199"/>
          </a:xfrm>
        </p:spPr>
        <p:txBody>
          <a:bodyPr>
            <a:normAutofit/>
          </a:bodyPr>
          <a:lstStyle/>
          <a:p>
            <a:pPr marL="0" indent="0">
              <a:spcAft>
                <a:spcPts val="600"/>
              </a:spcAft>
              <a:buClr>
                <a:srgbClr val="002060"/>
              </a:buClr>
              <a:buNone/>
            </a:pPr>
            <a:r>
              <a:rPr lang="en-US" sz="2400" dirty="0"/>
              <a:t>“Agriculture” includes farming in all its branches and among other things includes the cultivation and tillage of the soil, dairying, the production, cultivation, growing, and harvesting of any agricultural or horticultural commodities (including commodities defined as agricultural commodities in section </a:t>
            </a:r>
            <a:r>
              <a:rPr lang="en-US" sz="2400" dirty="0" err="1"/>
              <a:t>1141j</a:t>
            </a:r>
            <a:r>
              <a:rPr lang="en-US" sz="2400" dirty="0"/>
              <a:t>(g) of Title 12), the raising of livestock, bees, fur-bearing animals, or poultry, and any practices (including any forestry or lumbering operations) performed by a farmer or on a farm as an incident to or in conjunction with such farming operations, including preparation for market, delivery to storage or to market or to carriers for transportation to market.  29 </a:t>
            </a:r>
            <a:r>
              <a:rPr lang="en-US" sz="2400" dirty="0" err="1"/>
              <a:t>U.S.C</a:t>
            </a:r>
            <a:r>
              <a:rPr lang="en-US" sz="2400" dirty="0" smtClean="0"/>
              <a:t>.§ </a:t>
            </a:r>
            <a:r>
              <a:rPr lang="en-US" sz="2400" dirty="0"/>
              <a:t>203(f)</a:t>
            </a:r>
          </a:p>
          <a:p>
            <a:pPr marL="1063625" lvl="2" indent="-514350">
              <a:spcAft>
                <a:spcPts val="600"/>
              </a:spcAft>
              <a:buClr>
                <a:srgbClr val="002060"/>
              </a:buClr>
              <a:buSzPct val="80000"/>
              <a:buNone/>
            </a:pPr>
            <a:endParaRPr lang="en-US" sz="3000" dirty="0" smtClean="0">
              <a:solidFill>
                <a:srgbClr val="002060"/>
              </a:solidFill>
            </a:endParaRPr>
          </a:p>
          <a:p>
            <a:pPr>
              <a:buNone/>
            </a:pPr>
            <a:endParaRPr lang="en-US" dirty="0" smtClean="0">
              <a:solidFill>
                <a:srgbClr val="002060"/>
              </a:solidFill>
            </a:endParaRPr>
          </a:p>
          <a:p>
            <a:pPr>
              <a:buNone/>
            </a:pPr>
            <a:endParaRPr lang="en-US" b="1" dirty="0" smtClean="0">
              <a:solidFill>
                <a:srgbClr val="002060"/>
              </a:solidFill>
            </a:endParaRPr>
          </a:p>
        </p:txBody>
      </p:sp>
      <p:sp>
        <p:nvSpPr>
          <p:cNvPr id="327684"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2027590B-3455-470A-8EAD-27C638385641}" type="slidenum">
              <a:rPr lang="en-US" sz="1600">
                <a:solidFill>
                  <a:srgbClr val="AB2627"/>
                </a:solidFill>
              </a:rPr>
              <a:pPr algn="ctr"/>
              <a:t>92</a:t>
            </a:fld>
            <a:endParaRPr lang="en-US" sz="1600">
              <a:solidFill>
                <a:srgbClr val="AB2627"/>
              </a:solidFill>
            </a:endParaRPr>
          </a:p>
        </p:txBody>
      </p:sp>
      <p:sp>
        <p:nvSpPr>
          <p:cNvPr id="6" name="Footer Placeholder 2"/>
          <p:cNvSpPr txBox="1">
            <a:spLocks noGrp="1"/>
          </p:cNvSpPr>
          <p:nvPr/>
        </p:nvSpPr>
        <p:spPr bwMode="auto">
          <a:xfrm>
            <a:off x="152400" y="6410325"/>
            <a:ext cx="8839200" cy="366713"/>
          </a:xfrm>
          <a:prstGeom prst="rect">
            <a:avLst/>
          </a:prstGeom>
          <a:noFill/>
          <a:ln w="9525">
            <a:noFill/>
            <a:miter lim="800000"/>
          </a:ln>
        </p:spPr>
        <p:txBody>
          <a:bodyPr/>
          <a:lstStyle/>
          <a:p>
            <a:r>
              <a:rPr lang="fr-FR" sz="1200" smtClean="0">
                <a:solidFill>
                  <a:srgbClr val="002060"/>
                </a:solidFill>
              </a:rPr>
              <a:t>Julie A. Pace       The Cavanagh Law Firm, P.A.       602.322.4046           jpace@cavanaghlaw.com </a:t>
            </a:r>
            <a:endParaRPr lang="en-US" sz="1200">
              <a:solidFill>
                <a:srgbClr val="C00000"/>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Tree>
    <p:extLst>
      <p:ext uri="{BB962C8B-B14F-4D97-AF65-F5344CB8AC3E}">
        <p14:creationId xmlns:p14="http://schemas.microsoft.com/office/powerpoint/2010/main" val="4163988625"/>
      </p:ext>
    </p:extLst>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1" name="Title 1"/>
          <p:cNvSpPr>
            <a:spLocks noGrp="1"/>
          </p:cNvSpPr>
          <p:nvPr>
            <p:ph type="title" idx="4294967295"/>
          </p:nvPr>
        </p:nvSpPr>
        <p:spPr>
          <a:xfrm>
            <a:off x="301625" y="381000"/>
            <a:ext cx="8534400" cy="685800"/>
          </a:xfrm>
        </p:spPr>
        <p:txBody>
          <a:bodyPr/>
          <a:lstStyle/>
          <a:p>
            <a:pPr eaLnBrk="1" hangingPunct="1"/>
            <a:r>
              <a:rPr lang="en-US" sz="2800" b="1" dirty="0" smtClean="0">
                <a:solidFill>
                  <a:srgbClr val="002060"/>
                </a:solidFill>
              </a:rPr>
              <a:t>FLSA Definition of Agriculture</a:t>
            </a:r>
          </a:p>
        </p:txBody>
      </p:sp>
      <p:sp>
        <p:nvSpPr>
          <p:cNvPr id="4" name="Content Placeholder 3"/>
          <p:cNvSpPr>
            <a:spLocks noGrp="1"/>
          </p:cNvSpPr>
          <p:nvPr>
            <p:ph sz="quarter" idx="4294967295"/>
          </p:nvPr>
        </p:nvSpPr>
        <p:spPr>
          <a:xfrm>
            <a:off x="301625" y="1676400"/>
            <a:ext cx="8504238" cy="4648199"/>
          </a:xfrm>
        </p:spPr>
        <p:txBody>
          <a:bodyPr>
            <a:normAutofit/>
          </a:bodyPr>
          <a:lstStyle/>
          <a:p>
            <a:pPr marL="1063625" lvl="2" indent="-514350">
              <a:spcAft>
                <a:spcPts val="600"/>
              </a:spcAft>
              <a:buClr>
                <a:srgbClr val="002060"/>
              </a:buClr>
              <a:buSzPct val="80000"/>
              <a:buNone/>
            </a:pPr>
            <a:r>
              <a:rPr lang="en-US" sz="2600" dirty="0" smtClean="0">
                <a:cs typeface="ＭＳ Ｐゴシック" charset="0"/>
              </a:rPr>
              <a:t>	The </a:t>
            </a:r>
            <a:r>
              <a:rPr lang="en-US" sz="2600" dirty="0">
                <a:cs typeface="ＭＳ Ｐゴシック" charset="0"/>
              </a:rPr>
              <a:t>definition of “agriculture” for determining whether an employee is “engaged in agriculture” covers both what is considered “primary” agriculture, such as the actual caring for and milking cows, and “secondary” agricultural activities incident to or in conjunction with farming or dairying, such as cleaning, sorting, and grading fruits or vegetables or separating, cooling, packing, and storing dairy products or transporting them to market.  29 </a:t>
            </a:r>
            <a:r>
              <a:rPr lang="en-US" sz="2600" dirty="0" err="1">
                <a:cs typeface="ＭＳ Ｐゴシック" charset="0"/>
              </a:rPr>
              <a:t>U.S.C</a:t>
            </a:r>
            <a:r>
              <a:rPr lang="en-US" sz="2600" dirty="0">
                <a:cs typeface="ＭＳ Ｐゴシック" charset="0"/>
              </a:rPr>
              <a:t>. § 203(f)</a:t>
            </a:r>
          </a:p>
          <a:p>
            <a:pPr>
              <a:buNone/>
            </a:pPr>
            <a:endParaRPr lang="en-US" dirty="0" smtClean="0">
              <a:solidFill>
                <a:srgbClr val="002060"/>
              </a:solidFill>
            </a:endParaRPr>
          </a:p>
          <a:p>
            <a:pPr>
              <a:buNone/>
            </a:pPr>
            <a:endParaRPr lang="en-US" b="1" dirty="0" smtClean="0">
              <a:solidFill>
                <a:srgbClr val="002060"/>
              </a:solidFill>
            </a:endParaRPr>
          </a:p>
        </p:txBody>
      </p:sp>
      <p:sp>
        <p:nvSpPr>
          <p:cNvPr id="327684"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2027590B-3455-470A-8EAD-27C638385641}" type="slidenum">
              <a:rPr lang="en-US" sz="1600">
                <a:solidFill>
                  <a:srgbClr val="AB2627"/>
                </a:solidFill>
              </a:rPr>
              <a:pPr algn="ctr"/>
              <a:t>93</a:t>
            </a:fld>
            <a:endParaRPr lang="en-US" sz="1600">
              <a:solidFill>
                <a:srgbClr val="AB2627"/>
              </a:solidFill>
            </a:endParaRPr>
          </a:p>
        </p:txBody>
      </p:sp>
      <p:sp>
        <p:nvSpPr>
          <p:cNvPr id="6" name="Footer Placeholder 2"/>
          <p:cNvSpPr txBox="1">
            <a:spLocks noGrp="1"/>
          </p:cNvSpPr>
          <p:nvPr/>
        </p:nvSpPr>
        <p:spPr bwMode="auto">
          <a:xfrm>
            <a:off x="152400" y="6410325"/>
            <a:ext cx="8839200" cy="366713"/>
          </a:xfrm>
          <a:prstGeom prst="rect">
            <a:avLst/>
          </a:prstGeom>
          <a:noFill/>
          <a:ln w="9525">
            <a:noFill/>
            <a:miter lim="800000"/>
          </a:ln>
        </p:spPr>
        <p:txBody>
          <a:bodyPr/>
          <a:lstStyle/>
          <a:p>
            <a:r>
              <a:rPr lang="fr-FR" sz="1200" smtClean="0">
                <a:solidFill>
                  <a:srgbClr val="002060"/>
                </a:solidFill>
              </a:rPr>
              <a:t>Julie A. Pace       The Cavanagh Law Firm, P.A.       602.322.4046           jpace@cavanaghlaw.com </a:t>
            </a:r>
            <a:endParaRPr lang="en-US" sz="1200">
              <a:solidFill>
                <a:srgbClr val="C00000"/>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Tree>
    <p:extLst>
      <p:ext uri="{BB962C8B-B14F-4D97-AF65-F5344CB8AC3E}">
        <p14:creationId xmlns:p14="http://schemas.microsoft.com/office/powerpoint/2010/main" val="2915290608"/>
      </p:ext>
    </p:extLst>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1" name="Title 1"/>
          <p:cNvSpPr>
            <a:spLocks noGrp="1"/>
          </p:cNvSpPr>
          <p:nvPr>
            <p:ph type="title" idx="4294967295"/>
          </p:nvPr>
        </p:nvSpPr>
        <p:spPr>
          <a:xfrm>
            <a:off x="301625" y="381000"/>
            <a:ext cx="8534400" cy="685800"/>
          </a:xfrm>
        </p:spPr>
        <p:txBody>
          <a:bodyPr/>
          <a:lstStyle/>
          <a:p>
            <a:pPr eaLnBrk="1" hangingPunct="1"/>
            <a:r>
              <a:rPr lang="en-US" sz="2800" b="1" dirty="0" smtClean="0">
                <a:solidFill>
                  <a:srgbClr val="002060"/>
                </a:solidFill>
              </a:rPr>
              <a:t>FLSA Definition of Agriculture</a:t>
            </a:r>
          </a:p>
        </p:txBody>
      </p:sp>
      <p:sp>
        <p:nvSpPr>
          <p:cNvPr id="4" name="Content Placeholder 3"/>
          <p:cNvSpPr>
            <a:spLocks noGrp="1"/>
          </p:cNvSpPr>
          <p:nvPr>
            <p:ph sz="quarter" idx="4294967295"/>
          </p:nvPr>
        </p:nvSpPr>
        <p:spPr>
          <a:xfrm>
            <a:off x="301625" y="1676400"/>
            <a:ext cx="8504238" cy="4648199"/>
          </a:xfrm>
        </p:spPr>
        <p:txBody>
          <a:bodyPr>
            <a:normAutofit fontScale="92500" lnSpcReduction="10000"/>
          </a:bodyPr>
          <a:lstStyle/>
          <a:p>
            <a:pPr marL="1063625" lvl="2" indent="-514350">
              <a:spcAft>
                <a:spcPts val="600"/>
              </a:spcAft>
              <a:buClr>
                <a:srgbClr val="002060"/>
              </a:buClr>
              <a:buSzPct val="80000"/>
              <a:buFont typeface="+mj-lt"/>
              <a:buAutoNum type="arabicPeriod"/>
            </a:pPr>
            <a:r>
              <a:rPr lang="en-US" sz="2600" dirty="0" smtClean="0">
                <a:cs typeface="ＭＳ Ｐゴシック" charset="0"/>
              </a:rPr>
              <a:t>Primary agriculture includes the types of activities that are listed in the definition of agriculture.</a:t>
            </a:r>
          </a:p>
          <a:p>
            <a:pPr marL="1063625" lvl="2" indent="-514350">
              <a:spcAft>
                <a:spcPts val="600"/>
              </a:spcAft>
              <a:buClr>
                <a:srgbClr val="002060"/>
              </a:buClr>
              <a:buSzPct val="80000"/>
              <a:buFont typeface="+mj-lt"/>
              <a:buAutoNum type="arabicPeriod"/>
            </a:pPr>
            <a:r>
              <a:rPr lang="en-US" sz="2600" dirty="0">
                <a:cs typeface="ＭＳ Ｐゴシック" charset="0"/>
              </a:rPr>
              <a:t>Secondary</a:t>
            </a:r>
            <a:r>
              <a:rPr lang="en-US" sz="2600" dirty="0" smtClean="0">
                <a:cs typeface="ＭＳ Ｐゴシック" charset="0"/>
              </a:rPr>
              <a:t> agriculture includes activities:</a:t>
            </a:r>
          </a:p>
          <a:p>
            <a:pPr marL="1338263" lvl="3" indent="-514350">
              <a:spcAft>
                <a:spcPts val="600"/>
              </a:spcAft>
              <a:buClr>
                <a:srgbClr val="002060"/>
              </a:buClr>
              <a:buSzPct val="80000"/>
              <a:buFont typeface="+mj-lt"/>
              <a:buAutoNum type="alphaLcPeriod"/>
            </a:pPr>
            <a:r>
              <a:rPr lang="en-US" sz="2600" dirty="0" smtClean="0">
                <a:cs typeface="ＭＳ Ｐゴシック" charset="0"/>
              </a:rPr>
              <a:t>Performed by a farmer or its employees in conjunction with or incidental to the farming operations; OR</a:t>
            </a:r>
          </a:p>
          <a:p>
            <a:pPr marL="1338263" lvl="3" indent="-514350">
              <a:spcAft>
                <a:spcPts val="600"/>
              </a:spcAft>
              <a:buClr>
                <a:srgbClr val="002060"/>
              </a:buClr>
              <a:buSzPct val="80000"/>
              <a:buFont typeface="+mj-lt"/>
              <a:buAutoNum type="alphaLcPeriod"/>
            </a:pPr>
            <a:r>
              <a:rPr lang="en-US" sz="2600" dirty="0" smtClean="0">
                <a:cs typeface="ＭＳ Ｐゴシック" charset="0"/>
              </a:rPr>
              <a:t>Performed on a farm and incident to or in conjunction with such farming operations.</a:t>
            </a:r>
          </a:p>
          <a:p>
            <a:pPr marL="1338263" lvl="3" indent="-514350">
              <a:spcAft>
                <a:spcPts val="600"/>
              </a:spcAft>
              <a:buClr>
                <a:srgbClr val="002060"/>
              </a:buClr>
              <a:buSzPct val="80000"/>
              <a:buFont typeface="+mj-lt"/>
              <a:buAutoNum type="alphaLcPeriod"/>
            </a:pPr>
            <a:r>
              <a:rPr lang="en-US" sz="2600" dirty="0" smtClean="0">
                <a:cs typeface="ＭＳ Ｐゴシック" charset="0"/>
              </a:rPr>
              <a:t>Whether it is performed by a farmer or on a farm is the first step in the analysis of whether it is agricultural work exempt from overtime.</a:t>
            </a:r>
          </a:p>
          <a:p>
            <a:pPr marL="549275" lvl="2" indent="0">
              <a:spcAft>
                <a:spcPts val="600"/>
              </a:spcAft>
              <a:buClr>
                <a:srgbClr val="002060"/>
              </a:buClr>
              <a:buSzPct val="80000"/>
              <a:buNone/>
            </a:pPr>
            <a:endParaRPr lang="en-US" sz="2600" dirty="0">
              <a:cs typeface="ＭＳ Ｐゴシック" charset="0"/>
            </a:endParaRPr>
          </a:p>
          <a:p>
            <a:pPr>
              <a:buNone/>
            </a:pPr>
            <a:endParaRPr lang="en-US" dirty="0" smtClean="0">
              <a:solidFill>
                <a:srgbClr val="002060"/>
              </a:solidFill>
            </a:endParaRPr>
          </a:p>
          <a:p>
            <a:pPr>
              <a:buNone/>
            </a:pPr>
            <a:endParaRPr lang="en-US" b="1" dirty="0" smtClean="0">
              <a:solidFill>
                <a:srgbClr val="002060"/>
              </a:solidFill>
            </a:endParaRPr>
          </a:p>
        </p:txBody>
      </p:sp>
      <p:sp>
        <p:nvSpPr>
          <p:cNvPr id="327684"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2027590B-3455-470A-8EAD-27C638385641}" type="slidenum">
              <a:rPr lang="en-US" sz="1600">
                <a:solidFill>
                  <a:srgbClr val="AB2627"/>
                </a:solidFill>
              </a:rPr>
              <a:pPr algn="ctr"/>
              <a:t>94</a:t>
            </a:fld>
            <a:endParaRPr lang="en-US" sz="1600">
              <a:solidFill>
                <a:srgbClr val="AB2627"/>
              </a:solidFill>
            </a:endParaRPr>
          </a:p>
        </p:txBody>
      </p:sp>
      <p:sp>
        <p:nvSpPr>
          <p:cNvPr id="6" name="Footer Placeholder 2"/>
          <p:cNvSpPr txBox="1">
            <a:spLocks noGrp="1"/>
          </p:cNvSpPr>
          <p:nvPr/>
        </p:nvSpPr>
        <p:spPr bwMode="auto">
          <a:xfrm>
            <a:off x="152400" y="6410325"/>
            <a:ext cx="8839200" cy="366713"/>
          </a:xfrm>
          <a:prstGeom prst="rect">
            <a:avLst/>
          </a:prstGeom>
          <a:noFill/>
          <a:ln w="9525">
            <a:noFill/>
            <a:miter lim="800000"/>
          </a:ln>
        </p:spPr>
        <p:txBody>
          <a:bodyPr/>
          <a:lstStyle/>
          <a:p>
            <a:r>
              <a:rPr lang="fr-FR" sz="1200" smtClean="0">
                <a:solidFill>
                  <a:srgbClr val="002060"/>
                </a:solidFill>
              </a:rPr>
              <a:t>Julie A. Pace       The Cavanagh Law Firm, P.A.       602.322.4046           jpace@cavanaghlaw.com </a:t>
            </a:r>
            <a:endParaRPr lang="en-US" sz="1200">
              <a:solidFill>
                <a:srgbClr val="C00000"/>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Tree>
    <p:extLst>
      <p:ext uri="{BB962C8B-B14F-4D97-AF65-F5344CB8AC3E}">
        <p14:creationId xmlns:p14="http://schemas.microsoft.com/office/powerpoint/2010/main" val="3635799080"/>
      </p:ext>
    </p:extLst>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1" name="Title 1"/>
          <p:cNvSpPr>
            <a:spLocks noGrp="1"/>
          </p:cNvSpPr>
          <p:nvPr>
            <p:ph type="title" idx="4294967295"/>
          </p:nvPr>
        </p:nvSpPr>
        <p:spPr>
          <a:xfrm>
            <a:off x="301625" y="381000"/>
            <a:ext cx="8534400" cy="685800"/>
          </a:xfrm>
        </p:spPr>
        <p:txBody>
          <a:bodyPr/>
          <a:lstStyle/>
          <a:p>
            <a:pPr eaLnBrk="1" hangingPunct="1"/>
            <a:r>
              <a:rPr lang="en-US" sz="2800" b="1" dirty="0" smtClean="0">
                <a:solidFill>
                  <a:srgbClr val="002060"/>
                </a:solidFill>
              </a:rPr>
              <a:t>FLSA Ag Overtime Exemption – Activities Performed by Farmer</a:t>
            </a:r>
          </a:p>
        </p:txBody>
      </p:sp>
      <p:sp>
        <p:nvSpPr>
          <p:cNvPr id="4" name="Content Placeholder 3"/>
          <p:cNvSpPr>
            <a:spLocks noGrp="1"/>
          </p:cNvSpPr>
          <p:nvPr>
            <p:ph sz="quarter" idx="4294967295"/>
          </p:nvPr>
        </p:nvSpPr>
        <p:spPr>
          <a:xfrm>
            <a:off x="301625" y="1676400"/>
            <a:ext cx="8504238" cy="4648199"/>
          </a:xfrm>
        </p:spPr>
        <p:txBody>
          <a:bodyPr>
            <a:normAutofit fontScale="92500" lnSpcReduction="20000"/>
          </a:bodyPr>
          <a:lstStyle/>
          <a:p>
            <a:pPr marL="514350" indent="-514350">
              <a:spcAft>
                <a:spcPts val="600"/>
              </a:spcAft>
              <a:buClr>
                <a:srgbClr val="002060"/>
              </a:buClr>
              <a:buFont typeface="+mj-lt"/>
              <a:buAutoNum type="arabicPeriod"/>
            </a:pPr>
            <a:r>
              <a:rPr lang="en-US" sz="2800" dirty="0" smtClean="0">
                <a:solidFill>
                  <a:srgbClr val="002060"/>
                </a:solidFill>
              </a:rPr>
              <a:t>Agricultural activities that are performed by a farmer (or its employees) that are “incident to” or “in conjunction with” the employer’s own agricultural activities are exempt, even if not performed on the farm.</a:t>
            </a:r>
          </a:p>
          <a:p>
            <a:pPr marL="514350" indent="-514350">
              <a:spcAft>
                <a:spcPts val="600"/>
              </a:spcAft>
              <a:buClr>
                <a:srgbClr val="002060"/>
              </a:buClr>
              <a:buFont typeface="+mj-lt"/>
              <a:buAutoNum type="arabicPeriod"/>
            </a:pPr>
            <a:r>
              <a:rPr lang="en-US" sz="2800" dirty="0" smtClean="0">
                <a:solidFill>
                  <a:srgbClr val="002060"/>
                </a:solidFill>
              </a:rPr>
              <a:t>Incident to or in conjunction with:</a:t>
            </a:r>
          </a:p>
          <a:p>
            <a:pPr marL="0" indent="0">
              <a:spcAft>
                <a:spcPts val="600"/>
              </a:spcAft>
              <a:buClr>
                <a:srgbClr val="002060"/>
              </a:buClr>
              <a:buNone/>
            </a:pPr>
            <a:r>
              <a:rPr lang="en-US" sz="2800" dirty="0" smtClean="0"/>
              <a:t>	Generally </a:t>
            </a:r>
            <a:r>
              <a:rPr lang="en-US" sz="2800" dirty="0"/>
              <a:t>a practice performed in connection with </a:t>
            </a:r>
            <a:r>
              <a:rPr lang="en-US" sz="2800" dirty="0" smtClean="0"/>
              <a:t>	farming </a:t>
            </a:r>
            <a:r>
              <a:rPr lang="en-US" sz="2800" dirty="0"/>
              <a:t>operations is within the statutory </a:t>
            </a:r>
            <a:r>
              <a:rPr lang="en-US" sz="2800" dirty="0" smtClean="0"/>
              <a:t>	language </a:t>
            </a:r>
            <a:r>
              <a:rPr lang="en-US" sz="2800" dirty="0"/>
              <a:t>only if it constitutes an established part </a:t>
            </a:r>
            <a:r>
              <a:rPr lang="en-US" sz="2800" dirty="0" smtClean="0"/>
              <a:t>	of </a:t>
            </a:r>
            <a:r>
              <a:rPr lang="en-US" sz="2800" dirty="0"/>
              <a:t>agriculture, is subordinate to the farming </a:t>
            </a:r>
            <a:r>
              <a:rPr lang="en-US" sz="2800" dirty="0" smtClean="0"/>
              <a:t>	operations </a:t>
            </a:r>
            <a:r>
              <a:rPr lang="en-US" sz="2800" dirty="0"/>
              <a:t>involved, and does not amount to an </a:t>
            </a:r>
            <a:r>
              <a:rPr lang="en-US" sz="2800" dirty="0" smtClean="0"/>
              <a:t>	independent </a:t>
            </a:r>
            <a:r>
              <a:rPr lang="en-US" sz="2800" dirty="0"/>
              <a:t>business</a:t>
            </a:r>
            <a:endParaRPr lang="en-US" sz="2800" dirty="0" smtClean="0">
              <a:solidFill>
                <a:srgbClr val="002060"/>
              </a:solidFill>
            </a:endParaRPr>
          </a:p>
          <a:p>
            <a:pPr marL="0" indent="0">
              <a:spcAft>
                <a:spcPts val="600"/>
              </a:spcAft>
              <a:buClr>
                <a:srgbClr val="002060"/>
              </a:buClr>
              <a:buNone/>
            </a:pPr>
            <a:endParaRPr lang="en-US" sz="2300" dirty="0" smtClean="0"/>
          </a:p>
          <a:p>
            <a:pPr marL="1063625" lvl="2" indent="-514350">
              <a:spcAft>
                <a:spcPts val="600"/>
              </a:spcAft>
              <a:buClr>
                <a:srgbClr val="002060"/>
              </a:buClr>
              <a:buSzPct val="80000"/>
              <a:buNone/>
            </a:pPr>
            <a:endParaRPr lang="en-US" sz="3000" dirty="0" smtClean="0">
              <a:solidFill>
                <a:srgbClr val="002060"/>
              </a:solidFill>
            </a:endParaRPr>
          </a:p>
          <a:p>
            <a:pPr>
              <a:buNone/>
            </a:pPr>
            <a:endParaRPr lang="en-US" dirty="0" smtClean="0">
              <a:solidFill>
                <a:srgbClr val="002060"/>
              </a:solidFill>
            </a:endParaRPr>
          </a:p>
          <a:p>
            <a:pPr>
              <a:buNone/>
            </a:pPr>
            <a:endParaRPr lang="en-US" b="1" dirty="0" smtClean="0">
              <a:solidFill>
                <a:srgbClr val="002060"/>
              </a:solidFill>
            </a:endParaRPr>
          </a:p>
        </p:txBody>
      </p:sp>
      <p:sp>
        <p:nvSpPr>
          <p:cNvPr id="327684"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2027590B-3455-470A-8EAD-27C638385641}" type="slidenum">
              <a:rPr lang="en-US" sz="1600">
                <a:solidFill>
                  <a:srgbClr val="AB2627"/>
                </a:solidFill>
              </a:rPr>
              <a:pPr algn="ctr"/>
              <a:t>95</a:t>
            </a:fld>
            <a:endParaRPr lang="en-US" sz="1600">
              <a:solidFill>
                <a:srgbClr val="AB2627"/>
              </a:solidFill>
            </a:endParaRPr>
          </a:p>
        </p:txBody>
      </p:sp>
      <p:sp>
        <p:nvSpPr>
          <p:cNvPr id="6" name="Footer Placeholder 2"/>
          <p:cNvSpPr txBox="1">
            <a:spLocks noGrp="1"/>
          </p:cNvSpPr>
          <p:nvPr/>
        </p:nvSpPr>
        <p:spPr bwMode="auto">
          <a:xfrm>
            <a:off x="152400" y="6410325"/>
            <a:ext cx="8839200" cy="366713"/>
          </a:xfrm>
          <a:prstGeom prst="rect">
            <a:avLst/>
          </a:prstGeom>
          <a:noFill/>
          <a:ln w="9525">
            <a:noFill/>
            <a:miter lim="800000"/>
          </a:ln>
        </p:spPr>
        <p:txBody>
          <a:bodyPr/>
          <a:lstStyle/>
          <a:p>
            <a:r>
              <a:rPr lang="fr-FR" sz="1200" smtClean="0">
                <a:solidFill>
                  <a:srgbClr val="002060"/>
                </a:solidFill>
              </a:rPr>
              <a:t>Julie A. Pace       The Cavanagh Law Firm, P.A.       602.322.4046           jpace@cavanaghlaw.com </a:t>
            </a:r>
            <a:endParaRPr lang="en-US" sz="1200">
              <a:solidFill>
                <a:srgbClr val="C00000"/>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Tree>
    <p:extLst>
      <p:ext uri="{BB962C8B-B14F-4D97-AF65-F5344CB8AC3E}">
        <p14:creationId xmlns:p14="http://schemas.microsoft.com/office/powerpoint/2010/main" val="1595546608"/>
      </p:ext>
    </p:extLst>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1" name="Title 1"/>
          <p:cNvSpPr>
            <a:spLocks noGrp="1"/>
          </p:cNvSpPr>
          <p:nvPr>
            <p:ph type="title" idx="4294967295"/>
          </p:nvPr>
        </p:nvSpPr>
        <p:spPr>
          <a:xfrm>
            <a:off x="301625" y="381000"/>
            <a:ext cx="8534400" cy="685800"/>
          </a:xfrm>
        </p:spPr>
        <p:txBody>
          <a:bodyPr/>
          <a:lstStyle/>
          <a:p>
            <a:pPr eaLnBrk="1" hangingPunct="1"/>
            <a:r>
              <a:rPr lang="en-US" sz="2800" b="1" dirty="0" smtClean="0">
                <a:solidFill>
                  <a:srgbClr val="002060"/>
                </a:solidFill>
              </a:rPr>
              <a:t>FLSA Ag Overtime Exemption – Activities Performed by Farmer</a:t>
            </a:r>
          </a:p>
        </p:txBody>
      </p:sp>
      <p:sp>
        <p:nvSpPr>
          <p:cNvPr id="4" name="Content Placeholder 3"/>
          <p:cNvSpPr>
            <a:spLocks noGrp="1"/>
          </p:cNvSpPr>
          <p:nvPr>
            <p:ph sz="quarter" idx="4294967295"/>
          </p:nvPr>
        </p:nvSpPr>
        <p:spPr>
          <a:xfrm>
            <a:off x="301625" y="1474534"/>
            <a:ext cx="8504238" cy="4648199"/>
          </a:xfrm>
        </p:spPr>
        <p:txBody>
          <a:bodyPr>
            <a:normAutofit fontScale="70000" lnSpcReduction="20000"/>
          </a:bodyPr>
          <a:lstStyle/>
          <a:p>
            <a:pPr marL="0" indent="0">
              <a:buNone/>
            </a:pPr>
            <a:r>
              <a:rPr lang="en-US" sz="2400" dirty="0"/>
              <a:t>Whether a practice is connected to the farming or an independent business is determined by considering all the facts and circumstances, including but not limited to:</a:t>
            </a:r>
          </a:p>
          <a:p>
            <a:pPr marL="457200" lvl="0" indent="-457200">
              <a:buFont typeface="+mj-lt"/>
              <a:buAutoNum type="arabicPeriod"/>
            </a:pPr>
            <a:r>
              <a:rPr lang="en-US" sz="2400" dirty="0"/>
              <a:t>Common understanding of whether the activity is related to farming;</a:t>
            </a:r>
          </a:p>
          <a:p>
            <a:pPr marL="457200" lvl="0" indent="-457200">
              <a:buFont typeface="+mj-lt"/>
              <a:buAutoNum type="arabicPeriod"/>
            </a:pPr>
            <a:r>
              <a:rPr lang="en-US" sz="2400" dirty="0"/>
              <a:t>Prevalence of the practice being performed by farmers;</a:t>
            </a:r>
          </a:p>
          <a:p>
            <a:pPr marL="457200" lvl="0" indent="-457200">
              <a:buFont typeface="+mj-lt"/>
              <a:buAutoNum type="arabicPeriod"/>
            </a:pPr>
            <a:r>
              <a:rPr lang="en-US" sz="2400" dirty="0"/>
              <a:t>The respective size of the operations and the relative investment into the land and equipment for regular farming operations in relation to the investment in equipment, buildings, etc. for the other practice;</a:t>
            </a:r>
          </a:p>
          <a:p>
            <a:pPr marL="457200" lvl="0" indent="-457200">
              <a:buFont typeface="+mj-lt"/>
              <a:buAutoNum type="arabicPeriod"/>
            </a:pPr>
            <a:r>
              <a:rPr lang="en-US" sz="2400" dirty="0"/>
              <a:t>The amount of payroll for the regular farming operations versus the payroll for the other activities;</a:t>
            </a:r>
          </a:p>
          <a:p>
            <a:pPr marL="457200" lvl="0" indent="-457200">
              <a:buFont typeface="+mj-lt"/>
              <a:buAutoNum type="arabicPeriod"/>
            </a:pPr>
            <a:r>
              <a:rPr lang="en-US" sz="2400" dirty="0"/>
              <a:t>The number of employees and amount of time spent in the regular farming versus the number of employees and amount of time spent on other practices;</a:t>
            </a:r>
          </a:p>
          <a:p>
            <a:pPr marL="457200" lvl="0" indent="-457200">
              <a:buFont typeface="+mj-lt"/>
              <a:buAutoNum type="arabicPeriod"/>
            </a:pPr>
            <a:r>
              <a:rPr lang="en-US" sz="2400" dirty="0"/>
              <a:t>The extent to which operations are performed by regular farm employees and the amount of interchange of employees between the operations;</a:t>
            </a:r>
          </a:p>
          <a:p>
            <a:pPr marL="457200" lvl="0" indent="-457200">
              <a:buFont typeface="+mj-lt"/>
              <a:buAutoNum type="arabicPeriod"/>
            </a:pPr>
            <a:r>
              <a:rPr lang="en-US" sz="2400" dirty="0"/>
              <a:t>The amount of revenue received from each activity;</a:t>
            </a:r>
          </a:p>
          <a:p>
            <a:pPr marL="457200" lvl="0" indent="-457200">
              <a:buFont typeface="+mj-lt"/>
              <a:buAutoNum type="arabicPeriod"/>
            </a:pPr>
            <a:r>
              <a:rPr lang="en-US" sz="2400" dirty="0"/>
              <a:t>The degree of industrialization involved; and</a:t>
            </a:r>
          </a:p>
          <a:p>
            <a:pPr marL="457200" lvl="0" indent="-457200">
              <a:buFont typeface="+mj-lt"/>
              <a:buAutoNum type="arabicPeriod"/>
            </a:pPr>
            <a:r>
              <a:rPr lang="en-US" sz="2400" dirty="0"/>
              <a:t>The degree of separation that has been established between the activities.</a:t>
            </a:r>
          </a:p>
          <a:p>
            <a:pPr marL="0" indent="0">
              <a:spcAft>
                <a:spcPts val="600"/>
              </a:spcAft>
              <a:buClr>
                <a:srgbClr val="002060"/>
              </a:buClr>
              <a:buNone/>
            </a:pPr>
            <a:endParaRPr lang="en-US" sz="2300" dirty="0" smtClean="0"/>
          </a:p>
          <a:p>
            <a:pPr marL="1063625" lvl="2" indent="-514350">
              <a:spcAft>
                <a:spcPts val="600"/>
              </a:spcAft>
              <a:buClr>
                <a:srgbClr val="002060"/>
              </a:buClr>
              <a:buSzPct val="80000"/>
              <a:buNone/>
            </a:pPr>
            <a:endParaRPr lang="en-US" sz="3000" dirty="0" smtClean="0">
              <a:solidFill>
                <a:srgbClr val="002060"/>
              </a:solidFill>
            </a:endParaRPr>
          </a:p>
          <a:p>
            <a:pPr>
              <a:buNone/>
            </a:pPr>
            <a:endParaRPr lang="en-US" dirty="0" smtClean="0">
              <a:solidFill>
                <a:srgbClr val="002060"/>
              </a:solidFill>
            </a:endParaRPr>
          </a:p>
          <a:p>
            <a:pPr>
              <a:buNone/>
            </a:pPr>
            <a:endParaRPr lang="en-US" b="1" dirty="0" smtClean="0">
              <a:solidFill>
                <a:srgbClr val="002060"/>
              </a:solidFill>
            </a:endParaRPr>
          </a:p>
        </p:txBody>
      </p:sp>
      <p:sp>
        <p:nvSpPr>
          <p:cNvPr id="327684"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2027590B-3455-470A-8EAD-27C638385641}" type="slidenum">
              <a:rPr lang="en-US" sz="1600">
                <a:solidFill>
                  <a:srgbClr val="AB2627"/>
                </a:solidFill>
              </a:rPr>
              <a:pPr algn="ctr"/>
              <a:t>96</a:t>
            </a:fld>
            <a:endParaRPr lang="en-US" sz="1600">
              <a:solidFill>
                <a:srgbClr val="AB2627"/>
              </a:solidFill>
            </a:endParaRPr>
          </a:p>
        </p:txBody>
      </p:sp>
      <p:sp>
        <p:nvSpPr>
          <p:cNvPr id="6" name="Footer Placeholder 2"/>
          <p:cNvSpPr txBox="1">
            <a:spLocks noGrp="1"/>
          </p:cNvSpPr>
          <p:nvPr/>
        </p:nvSpPr>
        <p:spPr bwMode="auto">
          <a:xfrm>
            <a:off x="152400" y="6410325"/>
            <a:ext cx="8839200" cy="366713"/>
          </a:xfrm>
          <a:prstGeom prst="rect">
            <a:avLst/>
          </a:prstGeom>
          <a:noFill/>
          <a:ln w="9525">
            <a:noFill/>
            <a:miter lim="800000"/>
          </a:ln>
        </p:spPr>
        <p:txBody>
          <a:bodyPr/>
          <a:lstStyle/>
          <a:p>
            <a:r>
              <a:rPr lang="fr-FR" sz="1200" smtClean="0">
                <a:solidFill>
                  <a:srgbClr val="002060"/>
                </a:solidFill>
              </a:rPr>
              <a:t>Julie A. Pace       The Cavanagh Law Firm, P.A.       602.322.4046           jpace@cavanaghlaw.com </a:t>
            </a:r>
            <a:endParaRPr lang="en-US" sz="1200">
              <a:solidFill>
                <a:srgbClr val="C00000"/>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Tree>
    <p:extLst>
      <p:ext uri="{BB962C8B-B14F-4D97-AF65-F5344CB8AC3E}">
        <p14:creationId xmlns:p14="http://schemas.microsoft.com/office/powerpoint/2010/main" val="1327651118"/>
      </p:ext>
    </p:extLst>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1" name="Title 1"/>
          <p:cNvSpPr>
            <a:spLocks noGrp="1"/>
          </p:cNvSpPr>
          <p:nvPr>
            <p:ph type="title" idx="4294967295"/>
          </p:nvPr>
        </p:nvSpPr>
        <p:spPr>
          <a:xfrm>
            <a:off x="301625" y="381000"/>
            <a:ext cx="8534400" cy="685800"/>
          </a:xfrm>
        </p:spPr>
        <p:txBody>
          <a:bodyPr/>
          <a:lstStyle/>
          <a:p>
            <a:pPr eaLnBrk="1" hangingPunct="1"/>
            <a:r>
              <a:rPr lang="en-US" sz="2800" b="1" dirty="0" smtClean="0">
                <a:solidFill>
                  <a:srgbClr val="002060"/>
                </a:solidFill>
              </a:rPr>
              <a:t>FLSA Ag Overtime Exemption – Activities Performed by Farmer</a:t>
            </a:r>
          </a:p>
        </p:txBody>
      </p:sp>
      <p:sp>
        <p:nvSpPr>
          <p:cNvPr id="4" name="Content Placeholder 3"/>
          <p:cNvSpPr>
            <a:spLocks noGrp="1"/>
          </p:cNvSpPr>
          <p:nvPr>
            <p:ph sz="quarter" idx="4294967295"/>
          </p:nvPr>
        </p:nvSpPr>
        <p:spPr>
          <a:xfrm>
            <a:off x="301625" y="1474534"/>
            <a:ext cx="8504238" cy="4648199"/>
          </a:xfrm>
        </p:spPr>
        <p:txBody>
          <a:bodyPr>
            <a:normAutofit fontScale="92500" lnSpcReduction="20000"/>
          </a:bodyPr>
          <a:lstStyle/>
          <a:p>
            <a:pPr marL="0" indent="0">
              <a:buNone/>
            </a:pPr>
            <a:r>
              <a:rPr lang="en-US" sz="2400" dirty="0" smtClean="0"/>
              <a:t>Examples of covered activities when done by the employees of the agricultural employer include:</a:t>
            </a:r>
          </a:p>
          <a:p>
            <a:pPr marL="457200" indent="-457200">
              <a:buFont typeface="+mj-lt"/>
              <a:buAutoNum type="arabicPeriod"/>
            </a:pPr>
            <a:r>
              <a:rPr lang="en-US" sz="2400" dirty="0" smtClean="0"/>
              <a:t>Transportation of materials and supplies that are necessary for the farming;</a:t>
            </a:r>
          </a:p>
          <a:p>
            <a:pPr marL="457200" lvl="0" indent="-457200">
              <a:buFont typeface="+mj-lt"/>
              <a:buAutoNum type="arabicPeriod"/>
            </a:pPr>
            <a:r>
              <a:rPr lang="en-US" sz="2400" dirty="0"/>
              <a:t>Selling by the farmer or his employees of the farmer’s commodities, including sale at a roadside stand or by mail/internet, as long as such practice does not amount to a separate business;</a:t>
            </a:r>
          </a:p>
          <a:p>
            <a:pPr marL="457200" lvl="0" indent="-457200">
              <a:buFont typeface="+mj-lt"/>
              <a:buAutoNum type="arabicPeriod"/>
            </a:pPr>
            <a:r>
              <a:rPr lang="en-US" sz="2400" dirty="0"/>
              <a:t>Office work necessary for and subordinate to the operation of a farm, i.e. payroll clerk, bookkeeper, etc.</a:t>
            </a:r>
          </a:p>
          <a:p>
            <a:pPr marL="457200" lvl="0" indent="-457200">
              <a:buFont typeface="+mj-lt"/>
              <a:buAutoNum type="arabicPeriod"/>
            </a:pPr>
            <a:r>
              <a:rPr lang="en-US" sz="2400" dirty="0"/>
              <a:t>Security workers, such as night workmen, providing security for the farm and farming operations;</a:t>
            </a:r>
          </a:p>
          <a:p>
            <a:pPr marL="457200" lvl="0" indent="-457200">
              <a:buFont typeface="+mj-lt"/>
              <a:buAutoNum type="arabicPeriod"/>
            </a:pPr>
            <a:r>
              <a:rPr lang="en-US" sz="2400" dirty="0"/>
              <a:t>Maintenance workers, such as mechanics repairing the tractors and mechanical equipment.</a:t>
            </a:r>
          </a:p>
          <a:p>
            <a:pPr marL="457200" indent="-457200">
              <a:buFont typeface="+mj-lt"/>
              <a:buAutoNum type="arabicPeriod"/>
            </a:pPr>
            <a:endParaRPr lang="en-US" sz="2400" dirty="0"/>
          </a:p>
          <a:p>
            <a:pPr marL="0" indent="0">
              <a:spcAft>
                <a:spcPts val="600"/>
              </a:spcAft>
              <a:buClr>
                <a:srgbClr val="002060"/>
              </a:buClr>
              <a:buNone/>
            </a:pPr>
            <a:endParaRPr lang="en-US" sz="2300" dirty="0" smtClean="0"/>
          </a:p>
          <a:p>
            <a:pPr marL="1063625" lvl="2" indent="-514350">
              <a:spcAft>
                <a:spcPts val="600"/>
              </a:spcAft>
              <a:buClr>
                <a:srgbClr val="002060"/>
              </a:buClr>
              <a:buSzPct val="80000"/>
              <a:buNone/>
            </a:pPr>
            <a:endParaRPr lang="en-US" sz="3000" dirty="0" smtClean="0">
              <a:solidFill>
                <a:srgbClr val="002060"/>
              </a:solidFill>
            </a:endParaRPr>
          </a:p>
          <a:p>
            <a:pPr>
              <a:buNone/>
            </a:pPr>
            <a:endParaRPr lang="en-US" dirty="0" smtClean="0">
              <a:solidFill>
                <a:srgbClr val="002060"/>
              </a:solidFill>
            </a:endParaRPr>
          </a:p>
          <a:p>
            <a:pPr>
              <a:buNone/>
            </a:pPr>
            <a:endParaRPr lang="en-US" b="1" dirty="0" smtClean="0">
              <a:solidFill>
                <a:srgbClr val="002060"/>
              </a:solidFill>
            </a:endParaRPr>
          </a:p>
        </p:txBody>
      </p:sp>
      <p:sp>
        <p:nvSpPr>
          <p:cNvPr id="327684"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2027590B-3455-470A-8EAD-27C638385641}" type="slidenum">
              <a:rPr lang="en-US" sz="1600">
                <a:solidFill>
                  <a:srgbClr val="AB2627"/>
                </a:solidFill>
              </a:rPr>
              <a:pPr algn="ctr"/>
              <a:t>97</a:t>
            </a:fld>
            <a:endParaRPr lang="en-US" sz="1600">
              <a:solidFill>
                <a:srgbClr val="AB2627"/>
              </a:solidFill>
            </a:endParaRPr>
          </a:p>
        </p:txBody>
      </p:sp>
      <p:sp>
        <p:nvSpPr>
          <p:cNvPr id="6" name="Footer Placeholder 2"/>
          <p:cNvSpPr txBox="1">
            <a:spLocks noGrp="1"/>
          </p:cNvSpPr>
          <p:nvPr/>
        </p:nvSpPr>
        <p:spPr bwMode="auto">
          <a:xfrm>
            <a:off x="152400" y="6410325"/>
            <a:ext cx="8839200" cy="366713"/>
          </a:xfrm>
          <a:prstGeom prst="rect">
            <a:avLst/>
          </a:prstGeom>
          <a:noFill/>
          <a:ln w="9525">
            <a:noFill/>
            <a:miter lim="800000"/>
          </a:ln>
        </p:spPr>
        <p:txBody>
          <a:bodyPr/>
          <a:lstStyle/>
          <a:p>
            <a:r>
              <a:rPr lang="fr-FR" sz="1200" smtClean="0">
                <a:solidFill>
                  <a:srgbClr val="002060"/>
                </a:solidFill>
              </a:rPr>
              <a:t>Julie A. Pace       The Cavanagh Law Firm, P.A.       602.322.4046           jpace@cavanaghlaw.com </a:t>
            </a:r>
            <a:endParaRPr lang="en-US" sz="1200">
              <a:solidFill>
                <a:srgbClr val="C00000"/>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Tree>
    <p:extLst>
      <p:ext uri="{BB962C8B-B14F-4D97-AF65-F5344CB8AC3E}">
        <p14:creationId xmlns:p14="http://schemas.microsoft.com/office/powerpoint/2010/main" val="333005885"/>
      </p:ext>
    </p:extLst>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1" name="Title 1"/>
          <p:cNvSpPr>
            <a:spLocks noGrp="1"/>
          </p:cNvSpPr>
          <p:nvPr>
            <p:ph type="title" idx="4294967295"/>
          </p:nvPr>
        </p:nvSpPr>
        <p:spPr>
          <a:xfrm>
            <a:off x="301625" y="381000"/>
            <a:ext cx="8534400" cy="685800"/>
          </a:xfrm>
        </p:spPr>
        <p:txBody>
          <a:bodyPr/>
          <a:lstStyle/>
          <a:p>
            <a:pPr eaLnBrk="1" hangingPunct="1"/>
            <a:r>
              <a:rPr lang="en-US" sz="2800" b="1" dirty="0" smtClean="0">
                <a:solidFill>
                  <a:srgbClr val="002060"/>
                </a:solidFill>
              </a:rPr>
              <a:t>FLSA Ag Overtime Exemption – Activities Performed on a Farm</a:t>
            </a:r>
          </a:p>
        </p:txBody>
      </p:sp>
      <p:sp>
        <p:nvSpPr>
          <p:cNvPr id="4" name="Content Placeholder 3"/>
          <p:cNvSpPr>
            <a:spLocks noGrp="1"/>
          </p:cNvSpPr>
          <p:nvPr>
            <p:ph sz="quarter" idx="4294967295"/>
          </p:nvPr>
        </p:nvSpPr>
        <p:spPr>
          <a:xfrm>
            <a:off x="301625" y="1474534"/>
            <a:ext cx="8504238" cy="4648199"/>
          </a:xfrm>
        </p:spPr>
        <p:txBody>
          <a:bodyPr>
            <a:normAutofit/>
          </a:bodyPr>
          <a:lstStyle/>
          <a:p>
            <a:pPr marL="0" indent="0">
              <a:buNone/>
            </a:pPr>
            <a:r>
              <a:rPr lang="en-US" sz="2400" dirty="0" smtClean="0"/>
              <a:t>Certain activities may be exempt from overtime if performed on a farm, and in conjunction with the farming operations, even if not by the employee’s of the farmer.</a:t>
            </a:r>
          </a:p>
          <a:p>
            <a:pPr marL="457200" indent="-457200">
              <a:buFont typeface="+mj-lt"/>
              <a:buAutoNum type="arabicPeriod"/>
            </a:pPr>
            <a:r>
              <a:rPr lang="en-US" sz="2400" dirty="0" smtClean="0"/>
              <a:t>Independent contractors;</a:t>
            </a:r>
          </a:p>
          <a:p>
            <a:pPr marL="457200" indent="-457200">
              <a:buFont typeface="+mj-lt"/>
              <a:buAutoNum type="arabicPeriod"/>
            </a:pPr>
            <a:r>
              <a:rPr lang="en-US" sz="2400" dirty="0" smtClean="0"/>
              <a:t>Employees of third parties who are contracted with the farmer, e.g., mechanic who repairs equipment on the farm who is employed by repair company (but not exempt if repair does not occur on farm);</a:t>
            </a:r>
          </a:p>
          <a:p>
            <a:pPr marL="457200" indent="-457200">
              <a:buFont typeface="+mj-lt"/>
              <a:buAutoNum type="arabicPeriod"/>
            </a:pPr>
            <a:r>
              <a:rPr lang="en-US" sz="2400" dirty="0" smtClean="0"/>
              <a:t>Temporary or leased employees who help prepare products for market, i.e., the wholesaler, processor, or distributor of the farming products.</a:t>
            </a:r>
          </a:p>
          <a:p>
            <a:pPr marL="0" indent="0">
              <a:buNone/>
            </a:pPr>
            <a:endParaRPr lang="en-US" sz="2400" dirty="0"/>
          </a:p>
          <a:p>
            <a:pPr marL="457200" indent="-457200">
              <a:buFont typeface="+mj-lt"/>
              <a:buAutoNum type="arabicPeriod"/>
            </a:pPr>
            <a:endParaRPr lang="en-US" sz="2400" dirty="0"/>
          </a:p>
          <a:p>
            <a:pPr marL="0" indent="0">
              <a:spcAft>
                <a:spcPts val="600"/>
              </a:spcAft>
              <a:buClr>
                <a:srgbClr val="002060"/>
              </a:buClr>
              <a:buNone/>
            </a:pPr>
            <a:endParaRPr lang="en-US" sz="2300" dirty="0" smtClean="0"/>
          </a:p>
          <a:p>
            <a:pPr marL="1063625" lvl="2" indent="-514350">
              <a:spcAft>
                <a:spcPts val="600"/>
              </a:spcAft>
              <a:buClr>
                <a:srgbClr val="002060"/>
              </a:buClr>
              <a:buSzPct val="80000"/>
              <a:buNone/>
            </a:pPr>
            <a:endParaRPr lang="en-US" sz="3000" dirty="0" smtClean="0">
              <a:solidFill>
                <a:srgbClr val="002060"/>
              </a:solidFill>
            </a:endParaRPr>
          </a:p>
          <a:p>
            <a:pPr>
              <a:buNone/>
            </a:pPr>
            <a:endParaRPr lang="en-US" dirty="0" smtClean="0">
              <a:solidFill>
                <a:srgbClr val="002060"/>
              </a:solidFill>
            </a:endParaRPr>
          </a:p>
          <a:p>
            <a:pPr>
              <a:buNone/>
            </a:pPr>
            <a:endParaRPr lang="en-US" b="1" dirty="0" smtClean="0">
              <a:solidFill>
                <a:srgbClr val="002060"/>
              </a:solidFill>
            </a:endParaRPr>
          </a:p>
        </p:txBody>
      </p:sp>
      <p:sp>
        <p:nvSpPr>
          <p:cNvPr id="327684"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2027590B-3455-470A-8EAD-27C638385641}" type="slidenum">
              <a:rPr lang="en-US" sz="1600">
                <a:solidFill>
                  <a:srgbClr val="AB2627"/>
                </a:solidFill>
              </a:rPr>
              <a:pPr algn="ctr"/>
              <a:t>98</a:t>
            </a:fld>
            <a:endParaRPr lang="en-US" sz="1600">
              <a:solidFill>
                <a:srgbClr val="AB2627"/>
              </a:solidFill>
            </a:endParaRPr>
          </a:p>
        </p:txBody>
      </p:sp>
      <p:sp>
        <p:nvSpPr>
          <p:cNvPr id="6" name="Footer Placeholder 2"/>
          <p:cNvSpPr txBox="1">
            <a:spLocks noGrp="1"/>
          </p:cNvSpPr>
          <p:nvPr/>
        </p:nvSpPr>
        <p:spPr bwMode="auto">
          <a:xfrm>
            <a:off x="152400" y="6410325"/>
            <a:ext cx="8839200" cy="366713"/>
          </a:xfrm>
          <a:prstGeom prst="rect">
            <a:avLst/>
          </a:prstGeom>
          <a:noFill/>
          <a:ln w="9525">
            <a:noFill/>
            <a:miter lim="800000"/>
          </a:ln>
        </p:spPr>
        <p:txBody>
          <a:bodyPr/>
          <a:lstStyle/>
          <a:p>
            <a:r>
              <a:rPr lang="fr-FR" sz="1200" smtClean="0">
                <a:solidFill>
                  <a:srgbClr val="002060"/>
                </a:solidFill>
              </a:rPr>
              <a:t>Julie A. Pace       The Cavanagh Law Firm, P.A.       602.322.4046           jpace@cavanaghlaw.com </a:t>
            </a:r>
            <a:endParaRPr lang="en-US" sz="1200">
              <a:solidFill>
                <a:srgbClr val="C00000"/>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Tree>
    <p:extLst>
      <p:ext uri="{BB962C8B-B14F-4D97-AF65-F5344CB8AC3E}">
        <p14:creationId xmlns:p14="http://schemas.microsoft.com/office/powerpoint/2010/main" val="11588869"/>
      </p:ext>
    </p:extLst>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1" name="Title 1"/>
          <p:cNvSpPr>
            <a:spLocks noGrp="1"/>
          </p:cNvSpPr>
          <p:nvPr>
            <p:ph type="title" idx="4294967295"/>
          </p:nvPr>
        </p:nvSpPr>
        <p:spPr>
          <a:xfrm>
            <a:off x="301625" y="381000"/>
            <a:ext cx="8534400" cy="685800"/>
          </a:xfrm>
        </p:spPr>
        <p:txBody>
          <a:bodyPr/>
          <a:lstStyle/>
          <a:p>
            <a:pPr eaLnBrk="1" hangingPunct="1"/>
            <a:r>
              <a:rPr lang="en-US" sz="2800" b="1" dirty="0" smtClean="0">
                <a:solidFill>
                  <a:srgbClr val="002060"/>
                </a:solidFill>
              </a:rPr>
              <a:t>Recommendations </a:t>
            </a:r>
          </a:p>
        </p:txBody>
      </p:sp>
      <p:sp>
        <p:nvSpPr>
          <p:cNvPr id="4" name="Content Placeholder 3"/>
          <p:cNvSpPr>
            <a:spLocks noGrp="1"/>
          </p:cNvSpPr>
          <p:nvPr>
            <p:ph sz="quarter" idx="4294967295"/>
          </p:nvPr>
        </p:nvSpPr>
        <p:spPr>
          <a:xfrm>
            <a:off x="301625" y="1474534"/>
            <a:ext cx="8504238" cy="4648199"/>
          </a:xfrm>
        </p:spPr>
        <p:txBody>
          <a:bodyPr>
            <a:normAutofit/>
          </a:bodyPr>
          <a:lstStyle/>
          <a:p>
            <a:pPr marL="457200" indent="-457200">
              <a:buFont typeface="+mj-lt"/>
              <a:buAutoNum type="arabicPeriod"/>
            </a:pPr>
            <a:r>
              <a:rPr lang="en-US" sz="2400" dirty="0" smtClean="0"/>
              <a:t>Review positions and identify whether they fall within definition of “primary agriculture.” </a:t>
            </a:r>
          </a:p>
          <a:p>
            <a:pPr marL="457200" indent="-457200">
              <a:buFont typeface="+mj-lt"/>
              <a:buAutoNum type="arabicPeriod"/>
            </a:pPr>
            <a:r>
              <a:rPr lang="en-US" sz="2400" dirty="0" smtClean="0"/>
              <a:t>If not primary agriculture, then evaluate under standards for secondary agriculture, including the location that the work is performed and whether it is incidental to or coincident with the agricultural activities.</a:t>
            </a:r>
          </a:p>
          <a:p>
            <a:pPr marL="457200" indent="-457200">
              <a:buFont typeface="+mj-lt"/>
              <a:buAutoNum type="arabicPeriod"/>
            </a:pPr>
            <a:r>
              <a:rPr lang="en-US" sz="2400" dirty="0" smtClean="0"/>
              <a:t>When in doubt, consult legal counsel.</a:t>
            </a:r>
          </a:p>
          <a:p>
            <a:pPr marL="457200" indent="-457200">
              <a:buFont typeface="+mj-lt"/>
              <a:buAutoNum type="arabicPeriod"/>
            </a:pPr>
            <a:r>
              <a:rPr lang="en-US" sz="2400" dirty="0" smtClean="0"/>
              <a:t>Make sure that you are keeping accurate time records to prove the payment of minimum wage and required sick time.</a:t>
            </a:r>
          </a:p>
          <a:p>
            <a:pPr marL="0" indent="0">
              <a:buNone/>
            </a:pPr>
            <a:endParaRPr lang="en-US" sz="2400" dirty="0"/>
          </a:p>
          <a:p>
            <a:pPr marL="457200" indent="-457200">
              <a:buFont typeface="+mj-lt"/>
              <a:buAutoNum type="arabicPeriod"/>
            </a:pPr>
            <a:endParaRPr lang="en-US" sz="2400" dirty="0"/>
          </a:p>
          <a:p>
            <a:pPr marL="0" indent="0">
              <a:spcAft>
                <a:spcPts val="600"/>
              </a:spcAft>
              <a:buClr>
                <a:srgbClr val="002060"/>
              </a:buClr>
              <a:buNone/>
            </a:pPr>
            <a:endParaRPr lang="en-US" sz="2300" dirty="0" smtClean="0"/>
          </a:p>
          <a:p>
            <a:pPr marL="1063625" lvl="2" indent="-514350">
              <a:spcAft>
                <a:spcPts val="600"/>
              </a:spcAft>
              <a:buClr>
                <a:srgbClr val="002060"/>
              </a:buClr>
              <a:buSzPct val="80000"/>
              <a:buNone/>
            </a:pPr>
            <a:endParaRPr lang="en-US" sz="3000" dirty="0" smtClean="0">
              <a:solidFill>
                <a:srgbClr val="002060"/>
              </a:solidFill>
            </a:endParaRPr>
          </a:p>
          <a:p>
            <a:pPr>
              <a:buNone/>
            </a:pPr>
            <a:endParaRPr lang="en-US" dirty="0" smtClean="0">
              <a:solidFill>
                <a:srgbClr val="002060"/>
              </a:solidFill>
            </a:endParaRPr>
          </a:p>
          <a:p>
            <a:pPr>
              <a:buNone/>
            </a:pPr>
            <a:endParaRPr lang="en-US" b="1" dirty="0" smtClean="0">
              <a:solidFill>
                <a:srgbClr val="002060"/>
              </a:solidFill>
            </a:endParaRPr>
          </a:p>
        </p:txBody>
      </p:sp>
      <p:sp>
        <p:nvSpPr>
          <p:cNvPr id="327684" name="Slide Number Placeholder 4"/>
          <p:cNvSpPr txBox="1">
            <a:spLocks noGrp="1"/>
          </p:cNvSpPr>
          <p:nvPr/>
        </p:nvSpPr>
        <p:spPr bwMode="auto">
          <a:xfrm>
            <a:off x="4362450" y="1027113"/>
            <a:ext cx="457200" cy="441325"/>
          </a:xfrm>
          <a:prstGeom prst="rect">
            <a:avLst/>
          </a:prstGeom>
          <a:noFill/>
          <a:ln w="9525">
            <a:noFill/>
            <a:miter lim="800000"/>
          </a:ln>
        </p:spPr>
        <p:txBody>
          <a:bodyPr lIns="45720" rIns="45720" anchor="ctr"/>
          <a:lstStyle/>
          <a:p>
            <a:pPr algn="ctr"/>
            <a:fld id="{2027590B-3455-470A-8EAD-27C638385641}" type="slidenum">
              <a:rPr lang="en-US" sz="1600">
                <a:solidFill>
                  <a:srgbClr val="AB2627"/>
                </a:solidFill>
              </a:rPr>
              <a:pPr algn="ctr"/>
              <a:t>99</a:t>
            </a:fld>
            <a:endParaRPr lang="en-US" sz="1600">
              <a:solidFill>
                <a:srgbClr val="AB2627"/>
              </a:solidFill>
            </a:endParaRPr>
          </a:p>
        </p:txBody>
      </p:sp>
      <p:sp>
        <p:nvSpPr>
          <p:cNvPr id="6" name="Footer Placeholder 2"/>
          <p:cNvSpPr txBox="1">
            <a:spLocks noGrp="1"/>
          </p:cNvSpPr>
          <p:nvPr/>
        </p:nvSpPr>
        <p:spPr bwMode="auto">
          <a:xfrm>
            <a:off x="152400" y="6410325"/>
            <a:ext cx="8839200" cy="366713"/>
          </a:xfrm>
          <a:prstGeom prst="rect">
            <a:avLst/>
          </a:prstGeom>
          <a:noFill/>
          <a:ln w="9525">
            <a:noFill/>
            <a:miter lim="800000"/>
          </a:ln>
        </p:spPr>
        <p:txBody>
          <a:bodyPr/>
          <a:lstStyle/>
          <a:p>
            <a:r>
              <a:rPr lang="fr-FR" sz="1200" smtClean="0">
                <a:solidFill>
                  <a:srgbClr val="002060"/>
                </a:solidFill>
              </a:rPr>
              <a:t>Julie A. Pace       The Cavanagh Law Firm, P.A.       602.322.4046           jpace@cavanaghlaw.com </a:t>
            </a:r>
            <a:endParaRPr lang="en-US" sz="1200">
              <a:solidFill>
                <a:srgbClr val="C00000"/>
              </a:solidFill>
            </a:endParaRPr>
          </a:p>
        </p:txBody>
      </p:sp>
      <p:pic>
        <p:nvPicPr>
          <p:cNvPr id="8" name="Picture 7"/>
          <p:cNvPicPr>
            <a:picLocks noChangeAspect="1"/>
          </p:cNvPicPr>
          <p:nvPr/>
        </p:nvPicPr>
        <p:blipFill>
          <a:blip r:embed="rId3"/>
          <a:stretch>
            <a:fillRect/>
          </a:stretch>
        </p:blipFill>
        <p:spPr>
          <a:xfrm>
            <a:off x="6781800" y="6172200"/>
            <a:ext cx="2206214" cy="526372"/>
          </a:xfrm>
          <a:prstGeom prst="rect">
            <a:avLst/>
          </a:prstGeom>
        </p:spPr>
      </p:pic>
    </p:spTree>
    <p:extLst>
      <p:ext uri="{BB962C8B-B14F-4D97-AF65-F5344CB8AC3E}">
        <p14:creationId xmlns:p14="http://schemas.microsoft.com/office/powerpoint/2010/main" val="1492685064"/>
      </p:ext>
    </p:ext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1.7601 Service Pack 1"/>
  <p:tag name="AS_RELEASE_DATE" val="2017.01.25"/>
  <p:tag name="AS_TITLE" val="Aspose.Slides for .NET 4.0"/>
  <p:tag name="AS_VERSION" val="17.1"/>
</p:tagLst>
</file>

<file path=ppt/theme/theme1.xml><?xml version="1.0" encoding="utf-8"?>
<a:theme xmlns:a="http://schemas.openxmlformats.org/drawingml/2006/main" name="2_Custom Design">
  <a:themeElements>
    <a:clrScheme name="Office">
      <a:dk1>
        <a:sysClr val="windowText" lastClr="000000"/>
      </a:dk1>
      <a:lt1>
        <a:sysClr val="window" lastClr="DDFE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DDFE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DDFE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Civic">
  <a:themeElements>
    <a:clrScheme name="2_Civic 1">
      <a:dk1>
        <a:srgbClr val="000000"/>
      </a:dk1>
      <a:lt1>
        <a:srgbClr val="FFFFFF"/>
      </a:lt1>
      <a:dk2>
        <a:srgbClr val="4F271C"/>
      </a:dk2>
      <a:lt2>
        <a:srgbClr val="E7DEC9"/>
      </a:lt2>
      <a:accent1>
        <a:srgbClr val="3891A7"/>
      </a:accent1>
      <a:accent2>
        <a:srgbClr val="FEB80A"/>
      </a:accent2>
      <a:accent3>
        <a:srgbClr val="FFFFFF"/>
      </a:accent3>
      <a:accent4>
        <a:srgbClr val="000000"/>
      </a:accent4>
      <a:accent5>
        <a:srgbClr val="AEC7D0"/>
      </a:accent5>
      <a:accent6>
        <a:srgbClr val="E6A608"/>
      </a:accent6>
      <a:hlink>
        <a:srgbClr val="8DC765"/>
      </a:hlink>
      <a:folHlink>
        <a:srgbClr val="AA8A14"/>
      </a:folHlink>
    </a:clrScheme>
    <a:fontScheme name="2_Civic">
      <a:majorFont>
        <a:latin typeface="Georgia"/>
        <a:ea typeface="ＭＳ Ｐゴシック"/>
        <a:cs typeface="Arial"/>
      </a:majorFont>
      <a:minorFont>
        <a:latin typeface="Georgia"/>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Civic 1">
        <a:dk1>
          <a:srgbClr val="000000"/>
        </a:dk1>
        <a:lt1>
          <a:srgbClr val="FFFFFF"/>
        </a:lt1>
        <a:dk2>
          <a:srgbClr val="4F271C"/>
        </a:dk2>
        <a:lt2>
          <a:srgbClr val="E7DEC9"/>
        </a:lt2>
        <a:accent1>
          <a:srgbClr val="3891A7"/>
        </a:accent1>
        <a:accent2>
          <a:srgbClr val="FEB80A"/>
        </a:accent2>
        <a:accent3>
          <a:srgbClr val="FFFFFF"/>
        </a:accent3>
        <a:accent4>
          <a:srgbClr val="000000"/>
        </a:accent4>
        <a:accent5>
          <a:srgbClr val="AEC7D0"/>
        </a:accent5>
        <a:accent6>
          <a:srgbClr val="E6A608"/>
        </a:accent6>
        <a:hlink>
          <a:srgbClr val="8DC765"/>
        </a:hlink>
        <a:folHlink>
          <a:srgbClr val="AA8A14"/>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Civic">
  <a:themeElements>
    <a:clrScheme name="1_Civic 1">
      <a:dk1>
        <a:srgbClr val="000000"/>
      </a:dk1>
      <a:lt1>
        <a:srgbClr val="FFFFFF"/>
      </a:lt1>
      <a:dk2>
        <a:srgbClr val="4F271C"/>
      </a:dk2>
      <a:lt2>
        <a:srgbClr val="E7DEC9"/>
      </a:lt2>
      <a:accent1>
        <a:srgbClr val="3891A7"/>
      </a:accent1>
      <a:accent2>
        <a:srgbClr val="FEB80A"/>
      </a:accent2>
      <a:accent3>
        <a:srgbClr val="FFFFFF"/>
      </a:accent3>
      <a:accent4>
        <a:srgbClr val="000000"/>
      </a:accent4>
      <a:accent5>
        <a:srgbClr val="AEC7D0"/>
      </a:accent5>
      <a:accent6>
        <a:srgbClr val="E6A608"/>
      </a:accent6>
      <a:hlink>
        <a:srgbClr val="8DC765"/>
      </a:hlink>
      <a:folHlink>
        <a:srgbClr val="AA8A14"/>
      </a:folHlink>
    </a:clrScheme>
    <a:fontScheme name="1_Civic">
      <a:majorFont>
        <a:latin typeface="Georgia"/>
        <a:ea typeface="ＭＳ Ｐゴシック"/>
        <a:cs typeface="Arial"/>
      </a:majorFont>
      <a:minorFont>
        <a:latin typeface="Georgia"/>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ivic 1">
        <a:dk1>
          <a:srgbClr val="000000"/>
        </a:dk1>
        <a:lt1>
          <a:srgbClr val="FFFFFF"/>
        </a:lt1>
        <a:dk2>
          <a:srgbClr val="4F271C"/>
        </a:dk2>
        <a:lt2>
          <a:srgbClr val="E7DEC9"/>
        </a:lt2>
        <a:accent1>
          <a:srgbClr val="3891A7"/>
        </a:accent1>
        <a:accent2>
          <a:srgbClr val="FEB80A"/>
        </a:accent2>
        <a:accent3>
          <a:srgbClr val="FFFFFF"/>
        </a:accent3>
        <a:accent4>
          <a:srgbClr val="000000"/>
        </a:accent4>
        <a:accent5>
          <a:srgbClr val="AEC7D0"/>
        </a:accent5>
        <a:accent6>
          <a:srgbClr val="E6A608"/>
        </a:accent6>
        <a:hlink>
          <a:srgbClr val="8DC765"/>
        </a:hlink>
        <a:folHlink>
          <a:srgbClr val="AA8A14"/>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4_Civic">
  <a:themeElements>
    <a:clrScheme name="2_Civic 1">
      <a:dk1>
        <a:srgbClr val="000000"/>
      </a:dk1>
      <a:lt1>
        <a:srgbClr val="FFFFFF"/>
      </a:lt1>
      <a:dk2>
        <a:srgbClr val="4F271C"/>
      </a:dk2>
      <a:lt2>
        <a:srgbClr val="E7DEC9"/>
      </a:lt2>
      <a:accent1>
        <a:srgbClr val="3891A7"/>
      </a:accent1>
      <a:accent2>
        <a:srgbClr val="FEB80A"/>
      </a:accent2>
      <a:accent3>
        <a:srgbClr val="FFFFFF"/>
      </a:accent3>
      <a:accent4>
        <a:srgbClr val="000000"/>
      </a:accent4>
      <a:accent5>
        <a:srgbClr val="AEC7D0"/>
      </a:accent5>
      <a:accent6>
        <a:srgbClr val="E6A608"/>
      </a:accent6>
      <a:hlink>
        <a:srgbClr val="8DC765"/>
      </a:hlink>
      <a:folHlink>
        <a:srgbClr val="AA8A14"/>
      </a:folHlink>
    </a:clrScheme>
    <a:fontScheme name="2_Civic">
      <a:majorFont>
        <a:latin typeface="Georgia"/>
        <a:ea typeface="ＭＳ Ｐゴシック"/>
        <a:cs typeface="Arial"/>
      </a:majorFont>
      <a:minorFont>
        <a:latin typeface="Georgia"/>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Civic 1">
        <a:dk1>
          <a:srgbClr val="000000"/>
        </a:dk1>
        <a:lt1>
          <a:srgbClr val="FFFFFF"/>
        </a:lt1>
        <a:dk2>
          <a:srgbClr val="4F271C"/>
        </a:dk2>
        <a:lt2>
          <a:srgbClr val="E7DEC9"/>
        </a:lt2>
        <a:accent1>
          <a:srgbClr val="3891A7"/>
        </a:accent1>
        <a:accent2>
          <a:srgbClr val="FEB80A"/>
        </a:accent2>
        <a:accent3>
          <a:srgbClr val="FFFFFF"/>
        </a:accent3>
        <a:accent4>
          <a:srgbClr val="000000"/>
        </a:accent4>
        <a:accent5>
          <a:srgbClr val="AEC7D0"/>
        </a:accent5>
        <a:accent6>
          <a:srgbClr val="E6A608"/>
        </a:accent6>
        <a:hlink>
          <a:srgbClr val="8DC765"/>
        </a:hlink>
        <a:folHlink>
          <a:srgbClr val="AA8A14"/>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DDFE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0</TotalTime>
  <Words>11018</Words>
  <Application>Microsoft Office PowerPoint</Application>
  <PresentationFormat>On-screen Show (4:3)</PresentationFormat>
  <Paragraphs>932</Paragraphs>
  <Slides>108</Slides>
  <Notes>108</Notes>
  <HiddenSlides>0</HiddenSlides>
  <MMClips>0</MMClips>
  <ScaleCrop>false</ScaleCrop>
  <HeadingPairs>
    <vt:vector size="6" baseType="variant">
      <vt:variant>
        <vt:lpstr>Fonts Used</vt:lpstr>
      </vt:variant>
      <vt:variant>
        <vt:i4>8</vt:i4>
      </vt:variant>
      <vt:variant>
        <vt:lpstr>Theme</vt:lpstr>
      </vt:variant>
      <vt:variant>
        <vt:i4>6</vt:i4>
      </vt:variant>
      <vt:variant>
        <vt:lpstr>Slide Titles</vt:lpstr>
      </vt:variant>
      <vt:variant>
        <vt:i4>108</vt:i4>
      </vt:variant>
    </vt:vector>
  </HeadingPairs>
  <TitlesOfParts>
    <vt:vector size="122" baseType="lpstr">
      <vt:lpstr>ＭＳ Ｐゴシック</vt:lpstr>
      <vt:lpstr>ＭＳ Ｐゴシック</vt:lpstr>
      <vt:lpstr>Arial</vt:lpstr>
      <vt:lpstr>Calibri</vt:lpstr>
      <vt:lpstr>Georgia</vt:lpstr>
      <vt:lpstr>Times New Roman</vt:lpstr>
      <vt:lpstr>Wingdings</vt:lpstr>
      <vt:lpstr>Wingdings 2</vt:lpstr>
      <vt:lpstr>2_Custom Design</vt:lpstr>
      <vt:lpstr>1_Custom Design</vt:lpstr>
      <vt:lpstr>Custom Design</vt:lpstr>
      <vt:lpstr>2_Civic</vt:lpstr>
      <vt:lpstr>3_Civic</vt:lpstr>
      <vt:lpstr>4_Civic</vt:lpstr>
      <vt:lpstr>   Prop 206 Sick Pay, Minimum Wage &amp; Overtime: What the Agriculture Industry Must be Prepared to Know  </vt:lpstr>
      <vt:lpstr>Why/How Was Prop 206 Passed in Arizona</vt:lpstr>
      <vt:lpstr>Why/How Was Prop 206 Passed in Arizona</vt:lpstr>
      <vt:lpstr>Why/How Was Prop 206 Passed in Arizona</vt:lpstr>
      <vt:lpstr>Why/How Was Prop 206 Passed in Arizona</vt:lpstr>
      <vt:lpstr>Why/How Was Prop 206 Passed in Arizona</vt:lpstr>
      <vt:lpstr>PAID SICK TIME UNDER The Fair Wages and Healthy Families Act (FWHFA) (PROP 206)</vt:lpstr>
      <vt:lpstr>Fair Wages &amp; Healthy Families Act- Paid Sick Time</vt:lpstr>
      <vt:lpstr>Fair Wages &amp; Healthy Families Act (FWHFA)- Paid Sick Time</vt:lpstr>
      <vt:lpstr> Equivalent Paid Leave Policy</vt:lpstr>
      <vt:lpstr>Equivalent Paid Leave Policy</vt:lpstr>
      <vt:lpstr> Equivalent Paid Leave Policy</vt:lpstr>
      <vt:lpstr> Equivalent Paid Leave Pros &amp; Cons</vt:lpstr>
      <vt:lpstr> Equivalent Paid Leave Pros &amp; Cons</vt:lpstr>
      <vt:lpstr> Equivalent Paid Leave Pros &amp; Cons</vt:lpstr>
      <vt:lpstr> Amount of Leave</vt:lpstr>
      <vt:lpstr> Amount of Leave</vt:lpstr>
      <vt:lpstr> Amount of Leave</vt:lpstr>
      <vt:lpstr>Amount of Leave</vt:lpstr>
      <vt:lpstr> Leave Year</vt:lpstr>
      <vt:lpstr>Amount of Paid Leave-Prorating Year 1</vt:lpstr>
      <vt:lpstr> Amount of Paid Leave-Prorating Year 1</vt:lpstr>
      <vt:lpstr> Waiting Period</vt:lpstr>
      <vt:lpstr> Caps and Roll Over</vt:lpstr>
      <vt:lpstr> Caps and Roll Over</vt:lpstr>
      <vt:lpstr> Caps and Roll Over</vt:lpstr>
      <vt:lpstr> Rate of Pay for Used Sick Time/PTO</vt:lpstr>
      <vt:lpstr> Rate of Pay for Used Sick Time/PTO</vt:lpstr>
      <vt:lpstr> Rate of Pay for Used Sick Time/PTO</vt:lpstr>
      <vt:lpstr> Rate of Pay for Used Sick Time/PTO</vt:lpstr>
      <vt:lpstr> Rate of Pay for Used Sick Time/PTO</vt:lpstr>
      <vt:lpstr> Pay Upon Separation</vt:lpstr>
      <vt:lpstr> Reinstatement for Rehires</vt:lpstr>
      <vt:lpstr> Transfer to New Division or Successor Employer</vt:lpstr>
      <vt:lpstr> Transfer to New Division or Successor Employer</vt:lpstr>
      <vt:lpstr>Qualifying Uses</vt:lpstr>
      <vt:lpstr>Definition of Family Members</vt:lpstr>
      <vt:lpstr>Employee Requests for Leave</vt:lpstr>
      <vt:lpstr>Employee Requests for Leave</vt:lpstr>
      <vt:lpstr>Employee Requests for Leave</vt:lpstr>
      <vt:lpstr>Documentation of Need for Leave</vt:lpstr>
      <vt:lpstr>Documentation of Need for Leave</vt:lpstr>
      <vt:lpstr>Retaliation</vt:lpstr>
      <vt:lpstr>Retaliation</vt:lpstr>
      <vt:lpstr>Use of Absence as Basis for Adverse Action Prohibited</vt:lpstr>
      <vt:lpstr>Use of Absence as Basis for Adverse Action Prohibited</vt:lpstr>
      <vt:lpstr>Use of Absence as Basis for Adverse Action Prohibited</vt:lpstr>
      <vt:lpstr>Notices/Posters</vt:lpstr>
      <vt:lpstr>Notices/Poster</vt:lpstr>
      <vt:lpstr>Information on Employee Paychecks</vt:lpstr>
      <vt:lpstr>Information on Employee Paychecks</vt:lpstr>
      <vt:lpstr>Employers Should Review Their Current Leave Policies</vt:lpstr>
      <vt:lpstr>PST or PTO Policy Recommendations</vt:lpstr>
      <vt:lpstr>PST or PTO Policy Recommendations</vt:lpstr>
      <vt:lpstr>ARIZONA MINIMUM WAGE</vt:lpstr>
      <vt:lpstr>Arizona Minimum Wage</vt:lpstr>
      <vt:lpstr>AZ Minimum Wage Calculations</vt:lpstr>
      <vt:lpstr>AZ Minimum Wage Coverage</vt:lpstr>
      <vt:lpstr>AZ Minimum Wage –  Independent Contractors</vt:lpstr>
      <vt:lpstr>AZ Minimum Wage –  Independent Contractors</vt:lpstr>
      <vt:lpstr>AZ Minimum Wage Increases</vt:lpstr>
      <vt:lpstr>AZ Minimum Wage Impact</vt:lpstr>
      <vt:lpstr>AZ Minimum Wage Impact</vt:lpstr>
      <vt:lpstr>Minimum Wage Compliance</vt:lpstr>
      <vt:lpstr>Minimum Wage Compliance</vt:lpstr>
      <vt:lpstr>Minimum Wage Compliance</vt:lpstr>
      <vt:lpstr>Arizona Minimum Wage  Required Disclosures to Employees</vt:lpstr>
      <vt:lpstr>Arizona Minimum Wage  Required Poster</vt:lpstr>
      <vt:lpstr>Arizona Minimum Wage  Record Retention</vt:lpstr>
      <vt:lpstr>Arizona Minimum Wage  Content of Required Records</vt:lpstr>
      <vt:lpstr>Arizona Minimum Wage  Content of Required Records</vt:lpstr>
      <vt:lpstr>Arizona Minimum Wage  Content of Required Records</vt:lpstr>
      <vt:lpstr> Record Retention –  Salaried Employee</vt:lpstr>
      <vt:lpstr>  Record Retention Recommendations</vt:lpstr>
      <vt:lpstr>  Record Retention Recommendations</vt:lpstr>
      <vt:lpstr>Employee Right To  Review Payroll</vt:lpstr>
      <vt:lpstr>Employee Right To  Review Payroll</vt:lpstr>
      <vt:lpstr>Employee Right To Review Payroll</vt:lpstr>
      <vt:lpstr>WAGE OR sick time CLAIMS TO THE INDUSTRIAL COMMISSION</vt:lpstr>
      <vt:lpstr>Wage or sick time Claim to Arizona Industrial Commission – Filing Claim</vt:lpstr>
      <vt:lpstr>Wage or sick time Claim to Arizona Industrial Commission – Filing Claim</vt:lpstr>
      <vt:lpstr>Wage or sick time Claim to ICA– Adverse Action/Retaliation</vt:lpstr>
      <vt:lpstr>Powers of the Industrial Commission</vt:lpstr>
      <vt:lpstr>Resolution or Appeal</vt:lpstr>
      <vt:lpstr>Penalties for Violation of MW or PST</vt:lpstr>
      <vt:lpstr>Penalties for Recordkeeping Violations</vt:lpstr>
      <vt:lpstr>Private Lawsuit</vt:lpstr>
      <vt:lpstr>Private Lawsuit</vt:lpstr>
      <vt:lpstr>AGRICULTURAL EXEMPTIONS UNDER THE FAIR LABOR STANDARDS ACT (FLSA)</vt:lpstr>
      <vt:lpstr>FLSA Agricultural Exemptions</vt:lpstr>
      <vt:lpstr>FLSA Agricultural Exemptions</vt:lpstr>
      <vt:lpstr>FLSA Definition of Agriculture</vt:lpstr>
      <vt:lpstr>FLSA Definition of Agriculture</vt:lpstr>
      <vt:lpstr>FLSA Definition of Agriculture</vt:lpstr>
      <vt:lpstr>FLSA Ag Overtime Exemption – Activities Performed by Farmer</vt:lpstr>
      <vt:lpstr>FLSA Ag Overtime Exemption – Activities Performed by Farmer</vt:lpstr>
      <vt:lpstr>FLSA Ag Overtime Exemption – Activities Performed by Farmer</vt:lpstr>
      <vt:lpstr>FLSA Ag Overtime Exemption – Activities Performed on a Farm</vt:lpstr>
      <vt:lpstr>Recommendations </vt:lpstr>
      <vt:lpstr>Federal Rules re Youth in Agriculture </vt:lpstr>
      <vt:lpstr>Federal Rules Youth in Agriculture – Hazardous Tasks</vt:lpstr>
      <vt:lpstr>Federal Rules Youth in Agriculture – Hazardous Tasks</vt:lpstr>
      <vt:lpstr>Arizona Youth Employment Rules</vt:lpstr>
      <vt:lpstr>Arizona Youth Employment Rules</vt:lpstr>
      <vt:lpstr>Arizona Youth Employment Rules</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cp:lastPrinted>1601-01-01T00:00:00Z</cp:lastPrinted>
  <dcterms:created xsi:type="dcterms:W3CDTF">1601-01-01T00:00:00Z</dcterms:created>
  <dcterms:modified xsi:type="dcterms:W3CDTF">2017-07-10T16:08:33Z</dcterms:modified>
</cp:coreProperties>
</file>